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4104" r:id="rId1"/>
  </p:sldMasterIdLst>
  <p:notesMasterIdLst>
    <p:notesMasterId r:id="rId11"/>
  </p:notesMasterIdLst>
  <p:sldIdLst>
    <p:sldId id="256" r:id="rId2"/>
    <p:sldId id="257" r:id="rId3"/>
    <p:sldId id="298" r:id="rId4"/>
    <p:sldId id="289" r:id="rId5"/>
    <p:sldId id="290" r:id="rId6"/>
    <p:sldId id="291" r:id="rId7"/>
    <p:sldId id="288" r:id="rId8"/>
    <p:sldId id="293" r:id="rId9"/>
    <p:sldId id="302" r:id="rId10"/>
  </p:sldIdLst>
  <p:sldSz cx="9144000" cy="5143500" type="screen16x9"/>
  <p:notesSz cx="6858000" cy="9144000"/>
  <p:embeddedFontLst>
    <p:embeddedFont>
      <p:font typeface="Century Gothic" panose="020B0502020202020204" pitchFamily="34" charset="0"/>
      <p:regular r:id="rId12"/>
      <p:bold r:id="rId13"/>
      <p:italic r:id="rId14"/>
      <p:boldItalic r:id="rId15"/>
    </p:embeddedFont>
    <p:embeddedFont>
      <p:font typeface="Titillium Web" panose="020B0604020202020204" charset="0"/>
      <p:regular r:id="rId16"/>
      <p:bold r:id="rId17"/>
      <p:italic r:id="rId18"/>
      <p:boldItalic r:id="rId19"/>
    </p:embeddedFont>
    <p:embeddedFont>
      <p:font typeface="Wingdings 3" panose="05040102010807070707" pitchFamily="18" charset="2"/>
      <p:regular r:id="rId20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rald Blackwell" initials="GB" lastIdx="1" clrIdx="0">
    <p:extLst>
      <p:ext uri="{19B8F6BF-5375-455C-9EA6-DF929625EA0E}">
        <p15:presenceInfo xmlns:p15="http://schemas.microsoft.com/office/powerpoint/2012/main" userId="cb2116c1b52f861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3333FF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57F2A89-D1C9-4471-BD1B-27900A9CF400}">
  <a:tblStyle styleId="{F57F2A89-D1C9-4471-BD1B-27900A9CF40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83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3" name="Google Shape;3833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4" name="Google Shape;3834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8" name="Google Shape;3838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9" name="Google Shape;3839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317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tabLst/>
              <a:defRPr/>
            </a:pPr>
            <a:r>
              <a:rPr lang="en-US" dirty="0"/>
              <a:t>Is CoDA effective?  How can Outreach be more effective globally?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1393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317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tabLst/>
              <a:defRPr/>
            </a:pPr>
            <a:r>
              <a:rPr lang="en-US" dirty="0"/>
              <a:t>Share ideas.  </a:t>
            </a:r>
            <a:r>
              <a:rPr lang="en-US"/>
              <a:t>What is working for your meeting in your community?</a:t>
            </a:r>
          </a:p>
          <a:p>
            <a:pPr marL="13970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7587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317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tabLst/>
              <a:defRPr/>
            </a:pPr>
            <a:r>
              <a:rPr lang="en-US" sz="1100" b="1" dirty="0">
                <a:solidFill>
                  <a:schemeClr val="bg1"/>
                </a:solidFill>
                <a:latin typeface="Titillium Web" panose="020B0604020202020204" charset="0"/>
              </a:rPr>
              <a:t>Support Tradition 11, which is a public relations policy based on attraction, rather than promotion.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319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7" name="Google Shape;386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68" name="Google Shape;386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577590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33CC"/>
                </a:solidFill>
              </a:rPr>
              <a:t>Outreach Workgroups in the future:  Goal to share your ideas with others, and listen to their ideas about what works if you work it.</a:t>
            </a:r>
          </a:p>
          <a:p>
            <a:r>
              <a:rPr lang="en-US" b="1" dirty="0">
                <a:solidFill>
                  <a:srgbClr val="0033CC"/>
                </a:solidFill>
              </a:rPr>
              <a:t>Is CoDA effective?  How could CoDA Fellowship be more effective? Develop Outreach in your Community..   Grassroots organization.   Workgroups meet monthly on ideas for outreach.</a:t>
            </a:r>
          </a:p>
        </p:txBody>
      </p:sp>
    </p:spTree>
    <p:extLst>
      <p:ext uri="{BB962C8B-B14F-4D97-AF65-F5344CB8AC3E}">
        <p14:creationId xmlns:p14="http://schemas.microsoft.com/office/powerpoint/2010/main" val="1247907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1885950"/>
            <a:ext cx="6686549" cy="1697086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3583035"/>
            <a:ext cx="6686549" cy="844712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3242858"/>
            <a:ext cx="1308489" cy="583942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397155"/>
            <a:ext cx="584825" cy="273844"/>
          </a:xfrm>
        </p:spPr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933373820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57200"/>
            <a:ext cx="6686549" cy="233778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265535"/>
            <a:ext cx="6686549" cy="1166898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00621066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2" y="457200"/>
            <a:ext cx="6295445" cy="21717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59" y="2628900"/>
            <a:ext cx="5652416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265535"/>
            <a:ext cx="6686549" cy="1166898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sp>
        <p:nvSpPr>
          <p:cNvPr id="14" name="TextBox 13"/>
          <p:cNvSpPr txBox="1"/>
          <p:nvPr/>
        </p:nvSpPr>
        <p:spPr>
          <a:xfrm>
            <a:off x="1850739" y="48600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178980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12706955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1828800"/>
            <a:ext cx="6686550" cy="2043634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388374207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2" y="457200"/>
            <a:ext cx="6295445" cy="21717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3257550"/>
            <a:ext cx="6686550" cy="62865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sp>
        <p:nvSpPr>
          <p:cNvPr id="17" name="TextBox 16"/>
          <p:cNvSpPr txBox="1"/>
          <p:nvPr/>
        </p:nvSpPr>
        <p:spPr>
          <a:xfrm>
            <a:off x="1850739" y="48600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178980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59317808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70555"/>
            <a:ext cx="6686549" cy="2160015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3257550"/>
            <a:ext cx="6686550" cy="62865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278061897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127948300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09" y="470554"/>
            <a:ext cx="1655701" cy="3962863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470554"/>
            <a:ext cx="4857750" cy="39628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232962007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762000" y="696425"/>
            <a:ext cx="53967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88852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18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2" name="Google Shape;1842;p6"/>
          <p:cNvSpPr txBox="1">
            <a:spLocks noGrp="1"/>
          </p:cNvSpPr>
          <p:nvPr>
            <p:ph type="title"/>
          </p:nvPr>
        </p:nvSpPr>
        <p:spPr>
          <a:xfrm>
            <a:off x="718300" y="739375"/>
            <a:ext cx="6761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843" name="Google Shape;1843;p6"/>
          <p:cNvSpPr txBox="1">
            <a:spLocks noGrp="1"/>
          </p:cNvSpPr>
          <p:nvPr>
            <p:ph type="body" idx="1"/>
          </p:nvPr>
        </p:nvSpPr>
        <p:spPr>
          <a:xfrm>
            <a:off x="718300" y="1762650"/>
            <a:ext cx="3242400" cy="3087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1844" name="Google Shape;1844;p6"/>
          <p:cNvSpPr txBox="1">
            <a:spLocks noGrp="1"/>
          </p:cNvSpPr>
          <p:nvPr>
            <p:ph type="body" idx="2"/>
          </p:nvPr>
        </p:nvSpPr>
        <p:spPr>
          <a:xfrm>
            <a:off x="4156071" y="1762650"/>
            <a:ext cx="3242400" cy="3087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2119" name="Google Shape;2119;p6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197193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1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4" name="Google Shape;1564;p5"/>
          <p:cNvSpPr txBox="1">
            <a:spLocks noGrp="1"/>
          </p:cNvSpPr>
          <p:nvPr>
            <p:ph type="title"/>
          </p:nvPr>
        </p:nvSpPr>
        <p:spPr>
          <a:xfrm>
            <a:off x="718300" y="739375"/>
            <a:ext cx="6761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565" name="Google Shape;1565;p5"/>
          <p:cNvSpPr txBox="1">
            <a:spLocks noGrp="1"/>
          </p:cNvSpPr>
          <p:nvPr>
            <p:ph type="body" idx="1"/>
          </p:nvPr>
        </p:nvSpPr>
        <p:spPr>
          <a:xfrm>
            <a:off x="718300" y="1733550"/>
            <a:ext cx="6761100" cy="2980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▪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1840" name="Google Shape;1840;p5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7097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1600200"/>
            <a:ext cx="6686550" cy="28332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69632032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1544063"/>
            <a:ext cx="6686549" cy="11016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2647597"/>
            <a:ext cx="6686549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935372313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1600200"/>
            <a:ext cx="3235398" cy="28332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1594666"/>
            <a:ext cx="3235398" cy="28332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590837"/>
            <a:ext cx="584825" cy="273844"/>
          </a:xfrm>
        </p:spPr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240573596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0" y="1479527"/>
            <a:ext cx="2994549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1911725"/>
            <a:ext cx="3257170" cy="251554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2" y="1477106"/>
            <a:ext cx="2999251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1909304"/>
            <a:ext cx="3254006" cy="251554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590837"/>
            <a:ext cx="584825" cy="273844"/>
          </a:xfrm>
        </p:spPr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746963097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921584483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352469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334566"/>
            <a:ext cx="2628899" cy="732234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334567"/>
            <a:ext cx="3886200" cy="4061222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1198960"/>
            <a:ext cx="2628899" cy="319682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547949824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3600450"/>
            <a:ext cx="668655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476224"/>
            <a:ext cx="6686550" cy="2891228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4025504"/>
            <a:ext cx="6686550" cy="370284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785030770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171450"/>
            <a:ext cx="2138637" cy="4978971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589"/>
            <a:ext cx="1767506" cy="514052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5143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1600200"/>
            <a:ext cx="6686550" cy="2914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4597828"/>
            <a:ext cx="859712" cy="2777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4601856"/>
            <a:ext cx="571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590837"/>
            <a:ext cx="58482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57544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  <p:sldLayoutId id="2147484116" r:id="rId12"/>
    <p:sldLayoutId id="2147484117" r:id="rId13"/>
    <p:sldLayoutId id="2147484118" r:id="rId14"/>
    <p:sldLayoutId id="2147484119" r:id="rId15"/>
    <p:sldLayoutId id="2147484120" r:id="rId16"/>
    <p:sldLayoutId id="2147484121" r:id="rId17"/>
    <p:sldLayoutId id="2147484122" r:id="rId18"/>
    <p:sldLayoutId id="2147484123" r:id="rId19"/>
  </p:sldLayoutIdLst>
  <p:transition>
    <p:fade thruBlk="1"/>
  </p:transition>
  <p:hf hdr="0" ftr="0" dt="0"/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6" name="Google Shape;3836;p13"/>
          <p:cNvSpPr txBox="1">
            <a:spLocks noGrp="1"/>
          </p:cNvSpPr>
          <p:nvPr>
            <p:ph type="ctrTitle"/>
          </p:nvPr>
        </p:nvSpPr>
        <p:spPr>
          <a:xfrm>
            <a:off x="762000" y="696425"/>
            <a:ext cx="6319362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" sz="5400" dirty="0">
                <a:solidFill>
                  <a:srgbClr val="0033CC"/>
                </a:solidFill>
              </a:rPr>
              <a:t>OUTREACH 2020</a:t>
            </a:r>
            <a:br>
              <a:rPr lang="en" sz="5400" dirty="0"/>
            </a:br>
            <a:br>
              <a:rPr lang="en" sz="5400" dirty="0"/>
            </a:br>
            <a:br>
              <a:rPr lang="en" sz="3200" b="1" dirty="0">
                <a:solidFill>
                  <a:srgbClr val="00B0F0"/>
                </a:solidFill>
              </a:rPr>
            </a:br>
            <a:r>
              <a:rPr lang="en" sz="3200" b="1" dirty="0">
                <a:solidFill>
                  <a:srgbClr val="00B0F0"/>
                </a:solidFill>
              </a:rPr>
              <a:t>CoDA Service Conference</a:t>
            </a:r>
            <a:br>
              <a:rPr lang="en" sz="3200" b="1" dirty="0">
                <a:solidFill>
                  <a:srgbClr val="00B0F0"/>
                </a:solidFill>
              </a:rPr>
            </a:br>
            <a:r>
              <a:rPr lang="en" sz="3200" b="1" dirty="0">
                <a:solidFill>
                  <a:srgbClr val="00B0F0"/>
                </a:solidFill>
              </a:rPr>
              <a:t>Report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1" name="Google Shape;3841;p14"/>
          <p:cNvSpPr txBox="1">
            <a:spLocks noGrp="1"/>
          </p:cNvSpPr>
          <p:nvPr>
            <p:ph type="title"/>
          </p:nvPr>
        </p:nvSpPr>
        <p:spPr>
          <a:xfrm>
            <a:off x="745842" y="284929"/>
            <a:ext cx="6761100" cy="53602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b="1" dirty="0">
                <a:solidFill>
                  <a:srgbClr val="0033CC"/>
                </a:solidFill>
                <a:latin typeface="Titillium Web" panose="020B0604020202020204" charset="0"/>
              </a:rPr>
              <a:t>Vision and purpose</a:t>
            </a:r>
            <a:endParaRPr lang="en" b="1" dirty="0">
              <a:solidFill>
                <a:srgbClr val="0033CC"/>
              </a:solidFill>
              <a:latin typeface="Titillium Web" panose="020B0604020202020204" charset="0"/>
            </a:endParaRPr>
          </a:p>
        </p:txBody>
      </p:sp>
      <p:sp>
        <p:nvSpPr>
          <p:cNvPr id="3843" name="Google Shape;3843;p14"/>
          <p:cNvSpPr txBox="1">
            <a:spLocks noGrp="1"/>
          </p:cNvSpPr>
          <p:nvPr>
            <p:ph type="body" idx="1"/>
          </p:nvPr>
        </p:nvSpPr>
        <p:spPr>
          <a:xfrm>
            <a:off x="745842" y="961121"/>
            <a:ext cx="6048853" cy="362861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>
              <a:buClr>
                <a:schemeClr val="accent2"/>
              </a:buClr>
              <a:buSzPct val="60000"/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rgbClr val="00B0F0"/>
                </a:solidFill>
                <a:latin typeface="Titillium Web" panose="020B0604020202020204" charset="0"/>
              </a:rPr>
              <a:t>The vision of the World Service initiative is to carry the message to codependents worldwide who still suffer.</a:t>
            </a:r>
          </a:p>
          <a:p>
            <a:pPr marL="342900">
              <a:buClr>
                <a:schemeClr val="accent2"/>
              </a:buClr>
              <a:buSzPct val="60000"/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rgbClr val="00B0F0"/>
                </a:solidFill>
                <a:latin typeface="Titillium Web" panose="020B0604020202020204" charset="0"/>
              </a:rPr>
              <a:t>The purpose is to encourage CoDA members to share their personal experience, strength, and hope.</a:t>
            </a:r>
            <a:endParaRPr lang="en" sz="2400" dirty="0">
              <a:solidFill>
                <a:srgbClr val="00B0F0"/>
              </a:solidFill>
              <a:latin typeface="Titillium Web" panose="020B0604020202020204" charset="0"/>
            </a:endParaRPr>
          </a:p>
          <a:p>
            <a:pPr marL="571500" lvl="1" indent="0">
              <a:buClr>
                <a:schemeClr val="dk1"/>
              </a:buClr>
              <a:buSzPts val="1100"/>
              <a:buNone/>
            </a:pPr>
            <a:endParaRPr lang="en" sz="1200" b="1" dirty="0">
              <a:latin typeface="Titillium Web"/>
              <a:ea typeface="Titillium Web"/>
              <a:cs typeface="Titillium Web"/>
            </a:endParaRPr>
          </a:p>
          <a:p>
            <a:pPr marL="571500" lvl="1" indent="0">
              <a:buClr>
                <a:schemeClr val="dk1"/>
              </a:buClr>
              <a:buSzPts val="1100"/>
              <a:buNone/>
            </a:pPr>
            <a:endParaRPr lang="en" sz="1200" b="1" dirty="0">
              <a:latin typeface="Titillium Web"/>
              <a:ea typeface="Titillium Web"/>
              <a:cs typeface="Titillium Web"/>
            </a:endParaRPr>
          </a:p>
        </p:txBody>
      </p:sp>
      <p:sp>
        <p:nvSpPr>
          <p:cNvPr id="3845" name="Google Shape;3845;p14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pic>
        <p:nvPicPr>
          <p:cNvPr id="5" name="Picture Placeholder 12">
            <a:extLst>
              <a:ext uri="{FF2B5EF4-FFF2-40B4-BE49-F238E27FC236}">
                <a16:creationId xmlns:a16="http://schemas.microsoft.com/office/drawing/2014/main" id="{842DCB45-5D70-4978-88C7-25E1EA6EA24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6336951" y="2184144"/>
            <a:ext cx="2468563" cy="283964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D82E7-4B50-4A67-9F29-0DD8B9D0E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159" y="361422"/>
            <a:ext cx="6400801" cy="45719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rgbClr val="0033CC"/>
                </a:solidFill>
                <a:latin typeface="Titillium Web"/>
                <a:ea typeface="Titillium Web"/>
                <a:cs typeface="Titillium Web"/>
              </a:rPr>
              <a:t>Chicago April, 2019 </a:t>
            </a:r>
            <a:r>
              <a:rPr lang="en-US" sz="2400" b="1" dirty="0" err="1">
                <a:solidFill>
                  <a:srgbClr val="0033CC"/>
                </a:solidFill>
                <a:latin typeface="Titillium Web"/>
                <a:ea typeface="Titillium Web"/>
                <a:cs typeface="Titillium Web"/>
              </a:rPr>
              <a:t>FtF</a:t>
            </a:r>
            <a:r>
              <a:rPr lang="en-US" sz="2400" b="1" dirty="0">
                <a:solidFill>
                  <a:srgbClr val="0033CC"/>
                </a:solidFill>
                <a:latin typeface="Titillium Web"/>
                <a:ea typeface="Titillium Web"/>
                <a:cs typeface="Titillium Web"/>
              </a:rPr>
              <a:t> meeting  </a:t>
            </a:r>
            <a:endParaRPr lang="en-US" sz="2400" dirty="0">
              <a:solidFill>
                <a:srgbClr val="0033CC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D25E78-CA0A-4D96-8C74-7F769D40A0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5926" y="580677"/>
            <a:ext cx="7118252" cy="3915124"/>
          </a:xfrm>
        </p:spPr>
        <p:txBody>
          <a:bodyPr>
            <a:normAutofit/>
          </a:bodyPr>
          <a:lstStyle/>
          <a:p>
            <a:pPr marL="685800" lvl="1" indent="-342900">
              <a:buClr>
                <a:schemeClr val="accent2"/>
              </a:buClr>
              <a:buSzPct val="60000"/>
              <a:buFont typeface="Wingdings" panose="05000000000000000000" pitchFamily="2" charset="2"/>
              <a:buChar char="v"/>
            </a:pPr>
            <a:r>
              <a:rPr lang="en-US" sz="2250" b="1" dirty="0">
                <a:solidFill>
                  <a:srgbClr val="00B0F0"/>
                </a:solidFill>
                <a:latin typeface="Titillium Web"/>
                <a:ea typeface="Titillium Web"/>
                <a:cs typeface="Titillium Web"/>
              </a:rPr>
              <a:t>Established the concept of </a:t>
            </a:r>
            <a:r>
              <a:rPr lang="en-US" sz="2250" b="1" dirty="0">
                <a:solidFill>
                  <a:srgbClr val="0033CC"/>
                </a:solidFill>
                <a:latin typeface="Titillium Web"/>
                <a:ea typeface="Titillium Web"/>
                <a:cs typeface="Titillium Web"/>
              </a:rPr>
              <a:t>Outreach as In-reach</a:t>
            </a:r>
          </a:p>
          <a:p>
            <a:pPr marL="685800" lvl="1" indent="-342900">
              <a:buClr>
                <a:schemeClr val="accent2"/>
              </a:buClr>
              <a:buSzPct val="60000"/>
              <a:buFont typeface="Wingdings" panose="05000000000000000000" pitchFamily="2" charset="2"/>
              <a:buChar char="v"/>
            </a:pPr>
            <a:r>
              <a:rPr lang="en-US" sz="2250" b="1" dirty="0">
                <a:solidFill>
                  <a:srgbClr val="00B0F0"/>
                </a:solidFill>
                <a:latin typeface="Titillium Web"/>
                <a:ea typeface="Titillium Web"/>
                <a:cs typeface="Titillium Web"/>
              </a:rPr>
              <a:t>Reaching out to World CoDA Community </a:t>
            </a:r>
            <a:r>
              <a:rPr lang="en-US" sz="2400" b="1" dirty="0">
                <a:solidFill>
                  <a:srgbClr val="00B0F0"/>
                </a:solidFill>
                <a:latin typeface="Titillium Web"/>
                <a:ea typeface="Titillium Web"/>
                <a:cs typeface="Titillium Web"/>
              </a:rPr>
              <a:t>in the hopes that the World CoDA Community</a:t>
            </a:r>
            <a:r>
              <a:rPr lang="en-US" sz="24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Titillium Web"/>
                <a:ea typeface="Titillium Web"/>
                <a:cs typeface="Titillium Web"/>
              </a:rPr>
              <a:t> 	</a:t>
            </a:r>
            <a:r>
              <a:rPr lang="en-US" sz="2400" b="1" dirty="0">
                <a:solidFill>
                  <a:srgbClr val="00B0F0"/>
                </a:solidFill>
                <a:latin typeface="Titillium Web"/>
                <a:ea typeface="Titillium Web"/>
                <a:cs typeface="Titillium Web"/>
              </a:rPr>
              <a:t>will</a:t>
            </a:r>
            <a:r>
              <a:rPr lang="en-US" sz="24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Titillium Web"/>
                <a:ea typeface="Titillium Web"/>
                <a:cs typeface="Titillium Web"/>
              </a:rPr>
              <a:t> </a:t>
            </a:r>
            <a:r>
              <a:rPr lang="en-US" sz="2400" b="1" dirty="0">
                <a:solidFill>
                  <a:srgbClr val="0033CC"/>
                </a:solidFill>
                <a:latin typeface="Titillium Web"/>
                <a:ea typeface="Titillium Web"/>
                <a:cs typeface="Titillium Web"/>
              </a:rPr>
              <a:t>reach in…</a:t>
            </a:r>
          </a:p>
          <a:p>
            <a:pPr marL="685800" indent="-342900">
              <a:buClr>
                <a:schemeClr val="accent2"/>
              </a:buClr>
              <a:buSzPct val="60000"/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rgbClr val="00B0F0"/>
                </a:solidFill>
                <a:latin typeface="Titillium Web"/>
                <a:ea typeface="Titillium Web"/>
                <a:cs typeface="Titillium Web"/>
              </a:rPr>
              <a:t>Engage and participate in CoDA World Service.</a:t>
            </a:r>
          </a:p>
          <a:p>
            <a:pPr marL="685800" indent="-342900">
              <a:buClr>
                <a:schemeClr val="accent2"/>
              </a:buClr>
              <a:buSzPct val="60000"/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rgbClr val="00B0F0"/>
                </a:solidFill>
                <a:latin typeface="Titillium Web"/>
                <a:ea typeface="Titillium Web"/>
                <a:cs typeface="Titillium Web"/>
              </a:rPr>
              <a:t>Share your methods and ideas that have been successful in your country and community.</a:t>
            </a:r>
          </a:p>
          <a:p>
            <a:pPr marL="685800" indent="-342900">
              <a:buClr>
                <a:schemeClr val="accent2"/>
              </a:buClr>
              <a:buSzPct val="60000"/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rgbClr val="00B0F0"/>
                </a:solidFill>
                <a:latin typeface="Titillium Web"/>
                <a:ea typeface="Titillium Web"/>
                <a:cs typeface="Titillium Web"/>
              </a:rPr>
              <a:t>Goal is to be </a:t>
            </a:r>
            <a:r>
              <a:rPr lang="en-US" sz="2400" b="1" dirty="0">
                <a:solidFill>
                  <a:srgbClr val="0033CC"/>
                </a:solidFill>
                <a:latin typeface="Titillium Web"/>
                <a:ea typeface="Titillium Web"/>
                <a:cs typeface="Titillium Web"/>
              </a:rPr>
              <a:t>inclusive with ongoing dialogue.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65C3EC-DFF0-48CE-8B1A-4A70DE2FA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3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550211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A203C-4A2A-4FAE-91A3-08069C7B9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886" y="193559"/>
            <a:ext cx="6400801" cy="594026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0033CC"/>
                </a:solidFill>
                <a:latin typeface="Titillium Web" panose="020B0604020202020204" charset="0"/>
              </a:rPr>
              <a:t>Goals of Outreach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5AA919-371B-4B46-A20E-290447C610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29089" y="787585"/>
            <a:ext cx="6400800" cy="3825112"/>
          </a:xfrm>
        </p:spPr>
        <p:txBody>
          <a:bodyPr>
            <a:noAutofit/>
          </a:bodyPr>
          <a:lstStyle/>
          <a:p>
            <a:pPr marL="342900" indent="-342900">
              <a:buSzPct val="60000"/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rgbClr val="00B0F0"/>
                </a:solidFill>
                <a:latin typeface="Titillium Web" panose="020B0604020202020204" charset="0"/>
              </a:rPr>
              <a:t>Provide current and updated communication tools and resources for CoDA members </a:t>
            </a:r>
          </a:p>
          <a:p>
            <a:pPr marL="342900" indent="-342900">
              <a:buSzPct val="60000"/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rgbClr val="00B0F0"/>
                </a:solidFill>
                <a:latin typeface="Titillium Web" panose="020B0604020202020204" charset="0"/>
              </a:rPr>
              <a:t>Update CoDA website at </a:t>
            </a:r>
            <a:r>
              <a:rPr lang="en-US" sz="2400" b="1" dirty="0">
                <a:solidFill>
                  <a:srgbClr val="0033CC"/>
                </a:solidFill>
                <a:latin typeface="Titillium Web" panose="020B0604020202020204" charset="0"/>
              </a:rPr>
              <a:t>CoDA.org under “Outreach”…</a:t>
            </a:r>
            <a:r>
              <a:rPr lang="en-US" sz="2400" b="1" i="1" dirty="0">
                <a:solidFill>
                  <a:srgbClr val="0033CC"/>
                </a:solidFill>
                <a:latin typeface="Titillium Web" panose="020B0604020202020204" charset="0"/>
              </a:rPr>
              <a:t>Resource for Outreach</a:t>
            </a:r>
          </a:p>
          <a:p>
            <a:pPr marL="342900" indent="-342900">
              <a:buSzPct val="60000"/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rgbClr val="00B0F0"/>
                </a:solidFill>
                <a:latin typeface="Titillium Web" panose="020B0604020202020204" charset="0"/>
              </a:rPr>
              <a:t>Editing and website development. If you have experience in editing or interest in website development, please contact us.</a:t>
            </a:r>
          </a:p>
          <a:p>
            <a:pPr marL="342900" indent="-342900">
              <a:buSzPct val="60000"/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rgbClr val="00B0F0"/>
                </a:solidFill>
                <a:latin typeface="Titillium Web" panose="020B0604020202020204" charset="0"/>
              </a:rPr>
              <a:t>Contact : </a:t>
            </a:r>
            <a:r>
              <a:rPr lang="en-US" sz="2400" b="1" dirty="0">
                <a:solidFill>
                  <a:srgbClr val="0033CC"/>
                </a:solidFill>
                <a:latin typeface="Titillium Web" panose="020B0604020202020204" charset="0"/>
              </a:rPr>
              <a:t>Outreach@coda.org</a:t>
            </a:r>
          </a:p>
          <a:p>
            <a:endParaRPr lang="en-US" sz="1600" b="1" dirty="0">
              <a:solidFill>
                <a:schemeClr val="tx2">
                  <a:lumMod val="40000"/>
                  <a:lumOff val="60000"/>
                </a:schemeClr>
              </a:solidFill>
              <a:latin typeface="Titillium Web" panose="020B060402020202020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190AD6-6A93-41FE-BD2E-AA166EB23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414216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0EA45-8F22-4712-B253-22EF5B325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159" y="214746"/>
            <a:ext cx="6400801" cy="432954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33CC"/>
                </a:solidFill>
                <a:latin typeface="Titillium Web" panose="020B0604020202020204" charset="0"/>
              </a:rPr>
              <a:t>Objectives of Outreach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B04F23-282F-429B-A130-14E71FE5FE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30613" y="600701"/>
            <a:ext cx="6400800" cy="3895099"/>
          </a:xfrm>
        </p:spPr>
        <p:txBody>
          <a:bodyPr>
            <a:normAutofit lnSpcReduction="10000"/>
          </a:bodyPr>
          <a:lstStyle/>
          <a:p>
            <a:pPr marL="342900" indent="-342900">
              <a:buSzPct val="60000"/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rgbClr val="00B0F0"/>
                </a:solidFill>
                <a:latin typeface="Titillium Web" panose="020B0604020202020204" charset="0"/>
              </a:rPr>
              <a:t>Reach out to Professionals in your community to inform them about CoDA.</a:t>
            </a:r>
          </a:p>
          <a:p>
            <a:pPr marL="342900" indent="-342900">
              <a:buSzPct val="60000"/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rgbClr val="00B0F0"/>
                </a:solidFill>
                <a:latin typeface="Titillium Web" panose="020B0604020202020204" charset="0"/>
              </a:rPr>
              <a:t>Develop communication to </a:t>
            </a:r>
            <a:r>
              <a:rPr lang="en-US" sz="2400" b="1" dirty="0">
                <a:solidFill>
                  <a:srgbClr val="0033CC"/>
                </a:solidFill>
                <a:latin typeface="Titillium Web" panose="020B0604020202020204" charset="0"/>
              </a:rPr>
              <a:t>reach out to other existing 12 Step Programs </a:t>
            </a:r>
            <a:r>
              <a:rPr lang="en-US" sz="2400" b="1" dirty="0">
                <a:solidFill>
                  <a:srgbClr val="00B0F0"/>
                </a:solidFill>
                <a:latin typeface="Titillium Web" panose="020B0604020202020204" charset="0"/>
              </a:rPr>
              <a:t>in support of codependents who still suffer.</a:t>
            </a:r>
          </a:p>
          <a:p>
            <a:pPr marL="342900" indent="-342900">
              <a:buSzPct val="60000"/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rgbClr val="00B0F0"/>
                </a:solidFill>
                <a:latin typeface="Titillium Web" panose="020B0604020202020204" charset="0"/>
              </a:rPr>
              <a:t>Multilingual, multicultural, multiethnic community.  The focus </a:t>
            </a:r>
            <a:r>
              <a:rPr lang="en-US" sz="2400" dirty="0">
                <a:solidFill>
                  <a:srgbClr val="00B0F0"/>
                </a:solidFill>
                <a:latin typeface="Titillium Web" panose="020B0604020202020204" charset="0"/>
              </a:rPr>
              <a:t>is </a:t>
            </a:r>
            <a:r>
              <a:rPr lang="en-US" sz="2400" b="1" dirty="0">
                <a:solidFill>
                  <a:srgbClr val="0033CC"/>
                </a:solidFill>
                <a:latin typeface="Titillium Web" panose="020B0604020202020204" charset="0"/>
              </a:rPr>
              <a:t>inclusive participation, regardless of individual differences.  </a:t>
            </a:r>
            <a:r>
              <a:rPr lang="en-US" sz="2400" b="1" dirty="0">
                <a:solidFill>
                  <a:srgbClr val="00B0F0"/>
                </a:solidFill>
                <a:latin typeface="Titillium Web" panose="020B0604020202020204" charset="0"/>
              </a:rPr>
              <a:t>Looking for </a:t>
            </a:r>
            <a:r>
              <a:rPr lang="en-US" sz="2400" b="1" dirty="0">
                <a:solidFill>
                  <a:srgbClr val="0033CC"/>
                </a:solidFill>
                <a:latin typeface="Titillium Web" panose="020B0604020202020204" charset="0"/>
              </a:rPr>
              <a:t>new CODA literature and translation services.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  <a:latin typeface="Titillium Web" panose="020B060402020202020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D1FACC-AB78-4528-88D3-4B7299412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5</a:t>
            </a:fld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2069290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BA313-22D5-4E89-9B71-E238073E1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159" y="207819"/>
            <a:ext cx="6400801" cy="559744"/>
          </a:xfrm>
        </p:spPr>
        <p:txBody>
          <a:bodyPr/>
          <a:lstStyle/>
          <a:p>
            <a:r>
              <a:rPr lang="en-US" b="1" dirty="0">
                <a:solidFill>
                  <a:srgbClr val="0033CC"/>
                </a:solidFill>
                <a:latin typeface="Titillium Web" panose="020B0604020202020204" charset="0"/>
              </a:rPr>
              <a:t>Recent activity of Outreach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CFED17-1251-4936-ADF8-59C88AD63D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23580" y="767563"/>
            <a:ext cx="6400800" cy="3728237"/>
          </a:xfrm>
        </p:spPr>
        <p:txBody>
          <a:bodyPr>
            <a:noAutofit/>
          </a:bodyPr>
          <a:lstStyle/>
          <a:p>
            <a:pPr marL="342900" indent="-342900">
              <a:buSzPct val="60000"/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rgbClr val="00B0F0"/>
                </a:solidFill>
                <a:latin typeface="Titillium Web" panose="020B0604020202020204" charset="0"/>
              </a:rPr>
              <a:t>New Brochure entitled </a:t>
            </a:r>
            <a:r>
              <a:rPr lang="en-US" sz="2400" b="1" dirty="0">
                <a:solidFill>
                  <a:srgbClr val="0033CC"/>
                </a:solidFill>
                <a:latin typeface="Titillium Web" panose="020B0604020202020204" charset="0"/>
              </a:rPr>
              <a:t>Information for Professionals.</a:t>
            </a:r>
          </a:p>
          <a:p>
            <a:pPr marL="342900" indent="-342900">
              <a:buSzPct val="60000"/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rgbClr val="00B0F0"/>
                </a:solidFill>
                <a:latin typeface="Titillium Web" panose="020B0604020202020204" charset="0"/>
              </a:rPr>
              <a:t>New Brochure entitled</a:t>
            </a:r>
            <a:r>
              <a:rPr lang="en-US" sz="24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Titillium Web" panose="020B0604020202020204" charset="0"/>
              </a:rPr>
              <a:t> </a:t>
            </a:r>
            <a:r>
              <a:rPr lang="en-US" sz="2400" b="1" dirty="0">
                <a:solidFill>
                  <a:srgbClr val="0033CC"/>
                </a:solidFill>
                <a:latin typeface="Titillium Web" panose="020B0604020202020204" charset="0"/>
              </a:rPr>
              <a:t>Your First Meeting.</a:t>
            </a:r>
          </a:p>
          <a:p>
            <a:pPr>
              <a:buSzPct val="60000"/>
            </a:pPr>
            <a:r>
              <a:rPr lang="en-US" sz="2400" b="1" dirty="0">
                <a:solidFill>
                  <a:srgbClr val="00B0F0"/>
                </a:solidFill>
                <a:latin typeface="Titillium Web" panose="020B0604020202020204" charset="0"/>
              </a:rPr>
              <a:t>New Brochures can be found under “Fellowship Service Materials”.</a:t>
            </a:r>
          </a:p>
          <a:p>
            <a:pPr>
              <a:buSzPct val="60000"/>
            </a:pPr>
            <a:r>
              <a:rPr lang="en-US" sz="2400" b="1" dirty="0">
                <a:solidFill>
                  <a:srgbClr val="00B0F0"/>
                </a:solidFill>
                <a:latin typeface="Titillium Web" panose="020B0604020202020204" charset="0"/>
              </a:rPr>
              <a:t>New Brochures already translated in 3 languages, and hope is for additional translation services.</a:t>
            </a:r>
          </a:p>
          <a:p>
            <a:endParaRPr lang="en-US" sz="2400" b="1" dirty="0">
              <a:solidFill>
                <a:schemeClr val="tx2">
                  <a:lumMod val="40000"/>
                  <a:lumOff val="60000"/>
                </a:schemeClr>
              </a:solidFill>
              <a:latin typeface="Titillium Web" panose="020B060402020202020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68C1AB-12A4-43DF-B872-1B2A17891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6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708429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2" name="Google Shape;3872;p18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C65D701-30BB-41DA-9285-91AB170853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878308">
            <a:off x="2267180" y="343611"/>
            <a:ext cx="4456280" cy="445628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94D1DFE-D2FA-4AEB-A22B-75F0587D13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511537">
            <a:off x="678414" y="312328"/>
            <a:ext cx="4518841" cy="4518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38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5E0BB-DC9C-4413-B4DD-A5118B45A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159" y="214746"/>
            <a:ext cx="6400801" cy="692728"/>
          </a:xfrm>
        </p:spPr>
        <p:txBody>
          <a:bodyPr/>
          <a:lstStyle/>
          <a:p>
            <a:r>
              <a:rPr lang="en-US" b="1" dirty="0">
                <a:solidFill>
                  <a:srgbClr val="0033CC"/>
                </a:solidFill>
                <a:latin typeface="Titillium Web" panose="020B0604020202020204" charset="0"/>
              </a:rPr>
              <a:t>New resources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ACEB8C-B808-4783-86BF-C920A6C723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99076" y="1004455"/>
            <a:ext cx="6613532" cy="3491345"/>
          </a:xfrm>
        </p:spPr>
        <p:txBody>
          <a:bodyPr>
            <a:noAutofit/>
          </a:bodyPr>
          <a:lstStyle/>
          <a:p>
            <a:pPr marL="342900" indent="-342900">
              <a:buSzPct val="60000"/>
              <a:buFont typeface="Wingdings" panose="05000000000000000000" pitchFamily="2" charset="2"/>
              <a:buChar char="v"/>
            </a:pPr>
            <a:r>
              <a:rPr lang="en-US" sz="3600" dirty="0">
                <a:solidFill>
                  <a:srgbClr val="00B0F0"/>
                </a:solidFill>
                <a:latin typeface="Titillium Web" panose="020B0604020202020204" charset="0"/>
              </a:rPr>
              <a:t> </a:t>
            </a:r>
            <a:r>
              <a:rPr lang="en-US" sz="2400" dirty="0">
                <a:solidFill>
                  <a:srgbClr val="00B0F0"/>
                </a:solidFill>
                <a:latin typeface="Titillium Web" panose="020B0604020202020204" charset="0"/>
              </a:rPr>
              <a:t>P</a:t>
            </a:r>
            <a:r>
              <a:rPr lang="en-US" sz="2400" dirty="0">
                <a:solidFill>
                  <a:srgbClr val="00B0F0"/>
                </a:solidFill>
              </a:rPr>
              <a:t>ossible new Outreach </a:t>
            </a:r>
            <a:r>
              <a:rPr lang="en-US" sz="2400" b="1" dirty="0">
                <a:solidFill>
                  <a:srgbClr val="00B0F0"/>
                </a:solidFill>
              </a:rPr>
              <a:t>topics for 2020</a:t>
            </a:r>
          </a:p>
          <a:p>
            <a:pPr marL="342900" indent="-342900">
              <a:buSzPct val="60000"/>
              <a:buFont typeface="+mj-lt"/>
              <a:buAutoNum type="arabicPeriod"/>
            </a:pPr>
            <a:r>
              <a:rPr lang="en-US" sz="2400" b="1" dirty="0">
                <a:solidFill>
                  <a:srgbClr val="0033CC"/>
                </a:solidFill>
                <a:latin typeface="Titillium Web" panose="020B0604020202020204" charset="0"/>
                <a:cs typeface="Aharoni" panose="02010803020104030203" pitchFamily="2" charset="-79"/>
              </a:rPr>
              <a:t>Youth in CoDA for those under age 25.</a:t>
            </a:r>
          </a:p>
          <a:p>
            <a:pPr marL="342900" indent="-342900">
              <a:buSzPct val="60000"/>
              <a:buFont typeface="+mj-lt"/>
              <a:buAutoNum type="arabicPeriod"/>
            </a:pPr>
            <a:r>
              <a:rPr lang="en-US" sz="2400" b="1" dirty="0">
                <a:solidFill>
                  <a:srgbClr val="0033CC"/>
                </a:solidFill>
                <a:latin typeface="Titillium Web" panose="020B0604020202020204" charset="0"/>
                <a:cs typeface="Aharoni" panose="02010803020104030203" pitchFamily="2" charset="-79"/>
              </a:rPr>
              <a:t>Young Members Support webpage on CoDA website. LGBTQ+, Alternative Meetings.</a:t>
            </a:r>
          </a:p>
          <a:p>
            <a:pPr marL="342900" indent="-342900">
              <a:buSzPct val="60000"/>
              <a:buFont typeface="+mj-lt"/>
              <a:buAutoNum type="arabicPeriod"/>
            </a:pPr>
            <a:r>
              <a:rPr lang="en-US" sz="2400" b="1" dirty="0">
                <a:solidFill>
                  <a:srgbClr val="0033CC"/>
                </a:solidFill>
                <a:latin typeface="Titillium Web" panose="020B0604020202020204" charset="0"/>
                <a:cs typeface="Aharoni" panose="02010803020104030203" pitchFamily="2" charset="-79"/>
              </a:rPr>
              <a:t> Building relationships with other Fellowships; Newcomer and other meeting formats</a:t>
            </a:r>
          </a:p>
          <a:p>
            <a:pPr marL="342900" indent="-342900">
              <a:buSzPct val="60000"/>
              <a:buFont typeface="+mj-lt"/>
              <a:buAutoNum type="arabicPeriod"/>
            </a:pPr>
            <a:r>
              <a:rPr lang="en-US" sz="2400" b="1" dirty="0">
                <a:solidFill>
                  <a:srgbClr val="0033CC"/>
                </a:solidFill>
                <a:latin typeface="Titillium Web" panose="020B0604020202020204" charset="0"/>
                <a:cs typeface="Aharoni" panose="02010803020104030203" pitchFamily="2" charset="-79"/>
              </a:rPr>
              <a:t>Welcoming global CoDA members, inclusive of language, race, ethnicity, and those with specific needs.</a:t>
            </a:r>
          </a:p>
          <a:p>
            <a:pPr marL="76200"/>
            <a:r>
              <a:rPr lang="en-US" sz="2400" b="1" i="1" dirty="0">
                <a:solidFill>
                  <a:srgbClr val="0033CC"/>
                </a:solidFill>
                <a:latin typeface="Titillium Web" panose="020B060402020202020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>
              <a:solidFill>
                <a:srgbClr val="0033CC"/>
              </a:solidFill>
              <a:latin typeface="Titillium Web" panose="020B060402020202020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97B28C-A522-4E58-B304-341880BD2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8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628671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A59F8-F23F-49CA-8D61-4F855BD0D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300" y="220256"/>
            <a:ext cx="6761100" cy="614050"/>
          </a:xfrm>
        </p:spPr>
        <p:txBody>
          <a:bodyPr/>
          <a:lstStyle/>
          <a:p>
            <a:r>
              <a:rPr lang="en-US" b="1" dirty="0">
                <a:solidFill>
                  <a:srgbClr val="0033CC"/>
                </a:solidFill>
                <a:latin typeface="Titillium Web" panose="020B0604020202020204" charset="0"/>
              </a:rPr>
              <a:t>Join Outreach Committee…today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2BD05D-253B-4146-809F-59F262A5BF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300" y="1299293"/>
            <a:ext cx="6761100" cy="3185939"/>
          </a:xfrm>
        </p:spPr>
        <p:txBody>
          <a:bodyPr>
            <a:normAutofit fontScale="32500" lnSpcReduction="20000"/>
          </a:bodyPr>
          <a:lstStyle/>
          <a:p>
            <a:pPr marL="342900" indent="-342900">
              <a:buSzPct val="60000"/>
              <a:buFont typeface="Wingdings" panose="05000000000000000000" pitchFamily="2" charset="2"/>
              <a:buChar char="v"/>
            </a:pPr>
            <a:r>
              <a:rPr lang="en-US" sz="7400" b="1" dirty="0">
                <a:solidFill>
                  <a:srgbClr val="00B0F0"/>
                </a:solidFill>
                <a:latin typeface="Titillium Web" panose="020B0604020202020204" charset="0"/>
              </a:rPr>
              <a:t>If you have a passion about CoDA and World Outreach and World Service</a:t>
            </a:r>
            <a:r>
              <a:rPr lang="en-US" sz="7400" dirty="0">
                <a:solidFill>
                  <a:srgbClr val="00B0F0"/>
                </a:solidFill>
                <a:latin typeface="Titillium Web" panose="020B0604020202020204" charset="0"/>
              </a:rPr>
              <a:t>, </a:t>
            </a:r>
            <a:r>
              <a:rPr lang="en-US" sz="7400" b="1" dirty="0">
                <a:solidFill>
                  <a:srgbClr val="0033CC"/>
                </a:solidFill>
                <a:latin typeface="Titillium Web" panose="020B0604020202020204" charset="0"/>
              </a:rPr>
              <a:t>join us.</a:t>
            </a:r>
          </a:p>
          <a:p>
            <a:pPr marL="342900" indent="-342900">
              <a:buSzPct val="60000"/>
              <a:buFont typeface="Wingdings" panose="05000000000000000000" pitchFamily="2" charset="2"/>
              <a:buChar char="v"/>
            </a:pPr>
            <a:r>
              <a:rPr lang="en-US" sz="7400" b="1" dirty="0">
                <a:solidFill>
                  <a:srgbClr val="00B0F0"/>
                </a:solidFill>
                <a:latin typeface="Titillium Web" panose="020B0604020202020204" charset="0"/>
              </a:rPr>
              <a:t>Contact :  </a:t>
            </a:r>
            <a:r>
              <a:rPr lang="en-US" sz="8000" b="1" dirty="0">
                <a:solidFill>
                  <a:srgbClr val="0033CC"/>
                </a:solidFill>
                <a:latin typeface="Titillium Web" panose="020B0604020202020204" charset="0"/>
              </a:rPr>
              <a:t>Outreach@coda.org</a:t>
            </a:r>
          </a:p>
          <a:p>
            <a:pPr marL="342900" indent="-342900">
              <a:buSzPct val="60000"/>
              <a:buFont typeface="Wingdings" panose="05000000000000000000" pitchFamily="2" charset="2"/>
              <a:buChar char="v"/>
            </a:pPr>
            <a:r>
              <a:rPr lang="en-US" sz="7400" b="1" dirty="0">
                <a:solidFill>
                  <a:srgbClr val="0033CC"/>
                </a:solidFill>
                <a:latin typeface="Titillium Web" panose="020B0604020202020204" charset="0"/>
              </a:rPr>
              <a:t>CoDA World Service only takes as much time as you are willing to spend.</a:t>
            </a:r>
          </a:p>
          <a:p>
            <a:pPr marL="342900" indent="-342900">
              <a:buSzPct val="60000"/>
              <a:buFont typeface="Wingdings" panose="05000000000000000000" pitchFamily="2" charset="2"/>
              <a:buChar char="v"/>
            </a:pPr>
            <a:r>
              <a:rPr lang="en-US" sz="7400" b="1" dirty="0">
                <a:solidFill>
                  <a:srgbClr val="0033CC"/>
                </a:solidFill>
                <a:latin typeface="Titillium Web" panose="020B0604020202020204" charset="0"/>
              </a:rPr>
              <a:t>Join us… </a:t>
            </a:r>
            <a:r>
              <a:rPr lang="en-US" sz="7400" b="1" dirty="0">
                <a:solidFill>
                  <a:srgbClr val="00B0F0"/>
                </a:solidFill>
                <a:latin typeface="Titillium Web" panose="020B0604020202020204" charset="0"/>
              </a:rPr>
              <a:t>help develop new ideas, pamphlets, information webpages, web links and approved service documents.  </a:t>
            </a:r>
            <a:endParaRPr lang="en-US" sz="2400" dirty="0">
              <a:solidFill>
                <a:srgbClr val="00B0F0"/>
              </a:solidFill>
              <a:latin typeface="Titillium Web" panose="020B060402020202020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2AFD7C-72D6-4428-B693-AE178AE7CF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9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21478496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691</TotalTime>
  <Words>511</Words>
  <Application>Microsoft Office PowerPoint</Application>
  <PresentationFormat>On-screen Show (16:9)</PresentationFormat>
  <Paragraphs>49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Titillium Web</vt:lpstr>
      <vt:lpstr>Wingdings</vt:lpstr>
      <vt:lpstr>Wingdings 3</vt:lpstr>
      <vt:lpstr>Century Gothic</vt:lpstr>
      <vt:lpstr>Wisp</vt:lpstr>
      <vt:lpstr>OUTREACH 2020   CoDA Service Conference Report</vt:lpstr>
      <vt:lpstr>Vision and purpose</vt:lpstr>
      <vt:lpstr>Chicago April, 2019 FtF meeting  </vt:lpstr>
      <vt:lpstr>Goals of Outreach</vt:lpstr>
      <vt:lpstr>Objectives of Outreach</vt:lpstr>
      <vt:lpstr>Recent activity of Outreach</vt:lpstr>
      <vt:lpstr>PowerPoint Presentation</vt:lpstr>
      <vt:lpstr>New resources </vt:lpstr>
      <vt:lpstr>Join Outreach Committee…today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THISOut PRESENTATION TITLE</dc:title>
  <dc:creator>Jay Greiner</dc:creator>
  <cp:lastModifiedBy>Jay Greiner</cp:lastModifiedBy>
  <cp:revision>564</cp:revision>
  <dcterms:modified xsi:type="dcterms:W3CDTF">2020-07-28T12:23:59Z</dcterms:modified>
</cp:coreProperties>
</file>