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308" r:id="rId4"/>
    <p:sldId id="303" r:id="rId5"/>
    <p:sldId id="278" r:id="rId6"/>
    <p:sldId id="300" r:id="rId7"/>
    <p:sldId id="291" r:id="rId8"/>
    <p:sldId id="307" r:id="rId9"/>
    <p:sldId id="262" r:id="rId10"/>
    <p:sldId id="305" r:id="rId11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40B07D-B95B-40D3-AE7C-C6CEF1E3BC85}" v="16" dt="2020-07-25T22:16:19.2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667"/>
    <p:restoredTop sz="94508" autoAdjust="0"/>
  </p:normalViewPr>
  <p:slideViewPr>
    <p:cSldViewPr snapToGrid="0" snapToObjects="1">
      <p:cViewPr varScale="1">
        <p:scale>
          <a:sx n="109" d="100"/>
          <a:sy n="109" d="100"/>
        </p:scale>
        <p:origin x="-31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F03A045-F2BA-4ED5-A587-BD0BA2FBF5A5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47AAF93-3C6B-466C-BBDE-D4AF87C3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44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1295724-895F-ED4A-A448-EA0A248364B0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27F0C9F-C62B-AE49-87C2-18D9DB273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52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F0C9F-C62B-AE49-87C2-18D9DB273B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0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7/23/2022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5780" y="2792859"/>
            <a:ext cx="5616277" cy="779026"/>
          </a:xfrm>
        </p:spPr>
        <p:txBody>
          <a:bodyPr/>
          <a:lstStyle/>
          <a:p>
            <a:r>
              <a:rPr lang="en-US" cap="none" dirty="0">
                <a:latin typeface="Tahoma" charset="0"/>
                <a:ea typeface="Tahoma" charset="0"/>
                <a:cs typeface="Tahoma" charset="0"/>
              </a:rPr>
              <a:t>CoRe Board</a:t>
            </a:r>
            <a:br>
              <a:rPr lang="en-US" cap="none" dirty="0">
                <a:latin typeface="Tahoma" charset="0"/>
                <a:ea typeface="Tahoma" charset="0"/>
                <a:cs typeface="Tahoma" charset="0"/>
              </a:rPr>
            </a:br>
            <a:r>
              <a:rPr lang="en-US" cap="none" dirty="0" smtClean="0">
                <a:latin typeface="Tahoma" charset="0"/>
                <a:ea typeface="Tahoma" charset="0"/>
                <a:cs typeface="Tahoma" charset="0"/>
              </a:rPr>
              <a:t>2022 </a:t>
            </a:r>
            <a:r>
              <a:rPr lang="en-US" cap="none" dirty="0">
                <a:latin typeface="Tahoma" charset="0"/>
                <a:ea typeface="Tahoma" charset="0"/>
                <a:cs typeface="Tahoma" charset="0"/>
              </a:rPr>
              <a:t>Annual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780" y="482591"/>
            <a:ext cx="1227520" cy="992477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7684" y="6291812"/>
            <a:ext cx="8681508" cy="329259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Annual General Meeting (AGM)</a:t>
            </a:r>
          </a:p>
        </p:txBody>
      </p:sp>
    </p:spTree>
    <p:extLst>
      <p:ext uri="{BB962C8B-B14F-4D97-AF65-F5344CB8AC3E}">
        <p14:creationId xmlns:p14="http://schemas.microsoft.com/office/powerpoint/2010/main" val="138577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1"/>
            <a:ext cx="7185025" cy="671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797800" y="2490232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“Look Inside” allows everyone to review contents before purchase.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5765800" y="2210832"/>
            <a:ext cx="1917700" cy="55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290650" y="207034"/>
            <a:ext cx="23173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FOR YOUR </a:t>
            </a:r>
          </a:p>
          <a:p>
            <a:r>
              <a:rPr lang="en-US" sz="2800" dirty="0" smtClean="0"/>
              <a:t>INFORMATION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31321" y="396815"/>
            <a:ext cx="15273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CoRe Website</a:t>
            </a:r>
            <a:endParaRPr lang="en-US" dirty="0" smtClean="0"/>
          </a:p>
          <a:p>
            <a:r>
              <a:rPr lang="en-US" dirty="0" smtClean="0"/>
              <a:t>Offers a</a:t>
            </a:r>
          </a:p>
          <a:p>
            <a:r>
              <a:rPr lang="en-US" dirty="0" smtClean="0"/>
              <a:t>“Look Inside”</a:t>
            </a:r>
          </a:p>
          <a:p>
            <a:r>
              <a:rPr lang="en-US" dirty="0" smtClean="0"/>
              <a:t>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9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ea typeface="Arial" charset="0"/>
                <a:cs typeface="Arial" charset="0"/>
              </a:rPr>
              <a:t>Who is core and what do they do</a:t>
            </a:r>
            <a:endParaRPr lang="en-US" sz="3200" dirty="0"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914400"/>
            <a:ext cx="11480800" cy="5524500"/>
          </a:xfrm>
        </p:spPr>
        <p:txBody>
          <a:bodyPr>
            <a:normAutofit fontScale="25000" lnSpcReduction="20000"/>
          </a:bodyPr>
          <a:lstStyle/>
          <a:p>
            <a:pPr marL="1143000" indent="-1143000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sz="11200" b="0" dirty="0" smtClean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CoRe, also known as CoDA </a:t>
            </a:r>
            <a:r>
              <a:rPr lang="en-GB" sz="11200" b="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Resource Publishing Inc</a:t>
            </a:r>
            <a:r>
              <a:rPr lang="en-GB" sz="11200" b="0" dirty="0" smtClean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r>
              <a:rPr lang="en-GB" sz="11200" b="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GB" sz="11200" b="0" dirty="0" smtClean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service </a:t>
            </a:r>
            <a:r>
              <a:rPr lang="en-GB" sz="11200" b="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arm of Co-Dependents Anonymous Inc. (CoDA</a:t>
            </a:r>
            <a:r>
              <a:rPr lang="en-GB" sz="11200" b="0" dirty="0" smtClean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1143000" indent="-1143000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sz="11200" b="0" dirty="0" smtClean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CoRe prints, sells, </a:t>
            </a:r>
            <a:r>
              <a:rPr lang="en-GB" sz="11200" b="0" dirty="0" smtClean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distributes English and Spanish CoDA c</a:t>
            </a:r>
            <a:r>
              <a:rPr lang="en-GB" sz="11200" b="0" dirty="0" smtClean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onference approved materials. </a:t>
            </a:r>
          </a:p>
          <a:p>
            <a:pPr marL="1143000" indent="-1143000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sz="11200" b="0" dirty="0" smtClean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These </a:t>
            </a:r>
            <a:r>
              <a:rPr lang="en-GB" sz="11200" b="0" dirty="0" smtClean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materials are provided in multiple formats including: 1) hardcopy (print), 2) digital (Kindle &amp; iTunes), and 3) audio (MP3).</a:t>
            </a:r>
            <a:r>
              <a:rPr lang="en-GB" sz="11200" b="0" dirty="0" smtClean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143000" indent="-1143000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1200" b="0" dirty="0" smtClean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income generated from the sales of these materials directly funds CoDA World Programs. </a:t>
            </a:r>
          </a:p>
          <a:p>
            <a:pPr marL="1143000" indent="-1143000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1200" b="0" dirty="0" smtClean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CoRe does not use an outside management company. We manage the day-to-day operations. This includes vendors who provide: 1) warehouse/distribution, 2) on-line store,  3) printing, 4) graphic design, and 5) all administration tasks. </a:t>
            </a:r>
            <a:r>
              <a:rPr lang="en-US" sz="6000" b="0" i="0" dirty="0" smtClean="0">
                <a:solidFill>
                  <a:srgbClr val="FFFFFF"/>
                </a:solidFill>
                <a:effectLst/>
              </a:rPr>
              <a:t>Inc</a:t>
            </a:r>
            <a:r>
              <a:rPr lang="en-US" sz="6000" b="0" i="0" dirty="0">
                <a:solidFill>
                  <a:srgbClr val="FFFFFF"/>
                </a:solidFill>
                <a:effectLst/>
              </a:rPr>
              <a:t>. (CoRe) is a not for profit service arm of Co-Dependents Anonymous </a:t>
            </a:r>
            <a:r>
              <a:rPr lang="en-US" sz="4000" b="0" i="0" dirty="0">
                <a:solidFill>
                  <a:srgbClr val="FFFFFF"/>
                </a:solidFill>
                <a:effectLst/>
                <a:latin typeface="Open Sans"/>
              </a:rPr>
              <a:t>Inc. (CoDA). We </a:t>
            </a:r>
            <a:r>
              <a:rPr lang="en-US" sz="4000" b="0" i="0" dirty="0" smtClean="0">
                <a:solidFill>
                  <a:srgbClr val="FFFFFF"/>
                </a:solidFill>
                <a:effectLst/>
                <a:latin typeface="Open Sans"/>
              </a:rPr>
              <a:t>supply</a:t>
            </a:r>
            <a:endParaRPr lang="en-US" sz="3600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7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004" y="365760"/>
            <a:ext cx="10027920" cy="548640"/>
          </a:xfrm>
        </p:spPr>
        <p:txBody>
          <a:bodyPr/>
          <a:lstStyle/>
          <a:p>
            <a:r>
              <a:rPr lang="en-US" sz="3200" dirty="0" smtClean="0"/>
              <a:t>2021 FINANCIALs (Year-to-date)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004" y="1284123"/>
            <a:ext cx="7494038" cy="4068271"/>
          </a:xfrm>
        </p:spPr>
        <p:txBody>
          <a:bodyPr>
            <a:noAutofit/>
          </a:bodyPr>
          <a:lstStyle/>
          <a:p>
            <a:pPr marL="0" indent="0"/>
            <a:r>
              <a:rPr lang="en-US" sz="3200" b="0" dirty="0" smtClean="0"/>
              <a:t>2021 </a:t>
            </a:r>
            <a:r>
              <a:rPr lang="en-US" sz="3200" b="0" dirty="0" smtClean="0"/>
              <a:t>Sales Income </a:t>
            </a:r>
            <a:r>
              <a:rPr lang="en-US" sz="3200" b="0" dirty="0" smtClean="0"/>
              <a:t>- $431,519.39</a:t>
            </a:r>
          </a:p>
          <a:p>
            <a:pPr marL="0" indent="0"/>
            <a:r>
              <a:rPr lang="en-US" sz="3200" b="0" dirty="0" smtClean="0"/>
              <a:t>2021 Royalties Paid - $137,402.82</a:t>
            </a:r>
          </a:p>
          <a:p>
            <a:pPr marL="0" indent="0"/>
            <a:r>
              <a:rPr lang="en-US" sz="3200" b="0" dirty="0" smtClean="0"/>
              <a:t>2021 7th Traditions Received - $0</a:t>
            </a:r>
            <a:endParaRPr lang="en-US" sz="32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433614" y="5596168"/>
            <a:ext cx="1144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400" dirty="0" smtClean="0">
                <a:latin typeface="+mj-lt"/>
                <a:ea typeface="Arial" charset="0"/>
                <a:cs typeface="Arial" charset="0"/>
              </a:rPr>
              <a:t>Financial Reports are available in Delegate Package at coda.org</a:t>
            </a:r>
            <a:endParaRPr lang="en-GB" sz="2400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43457" y="1099457"/>
            <a:ext cx="163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6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004" y="365760"/>
            <a:ext cx="10027920" cy="548640"/>
          </a:xfrm>
        </p:spPr>
        <p:txBody>
          <a:bodyPr/>
          <a:lstStyle/>
          <a:p>
            <a:r>
              <a:rPr lang="en-US" sz="3200" dirty="0" smtClean="0"/>
              <a:t>2022 Financials (1/01 to </a:t>
            </a:r>
            <a:r>
              <a:rPr lang="en-US" sz="3200" dirty="0" smtClean="0"/>
              <a:t>6/22)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741" y="1195520"/>
            <a:ext cx="8643620" cy="4068271"/>
          </a:xfrm>
        </p:spPr>
        <p:txBody>
          <a:bodyPr>
            <a:noAutofit/>
          </a:bodyPr>
          <a:lstStyle/>
          <a:p>
            <a:pPr marL="0" indent="0"/>
            <a:r>
              <a:rPr lang="en-US" sz="3200" b="0" dirty="0" smtClean="0"/>
              <a:t>2022 </a:t>
            </a:r>
            <a:r>
              <a:rPr lang="en-US" sz="3200" b="0" dirty="0" smtClean="0"/>
              <a:t>Sales Income </a:t>
            </a:r>
            <a:r>
              <a:rPr lang="en-US" sz="3200" b="0" dirty="0" smtClean="0"/>
              <a:t>- </a:t>
            </a:r>
            <a:r>
              <a:rPr lang="en-US" sz="3200" b="0" dirty="0" smtClean="0"/>
              <a:t>$192,771</a:t>
            </a:r>
            <a:endParaRPr lang="en-US" sz="3200" b="0" dirty="0" smtClean="0"/>
          </a:p>
          <a:p>
            <a:pPr marL="0" indent="0"/>
            <a:r>
              <a:rPr lang="en-US" sz="3200" b="0" dirty="0" smtClean="0"/>
              <a:t>2022 Royalties Paid - </a:t>
            </a:r>
            <a:r>
              <a:rPr lang="en-US" sz="3200" b="0" dirty="0" smtClean="0"/>
              <a:t>$74,289</a:t>
            </a:r>
            <a:endParaRPr lang="en-US" sz="3200" b="0" dirty="0" smtClean="0"/>
          </a:p>
          <a:p>
            <a:pPr marL="0" indent="0"/>
            <a:r>
              <a:rPr lang="en-US" sz="3200" b="0" dirty="0" smtClean="0"/>
              <a:t>2022 7th Traditions Received </a:t>
            </a:r>
            <a:r>
              <a:rPr lang="en-US" sz="3200" b="0" dirty="0" smtClean="0"/>
              <a:t>- $611</a:t>
            </a:r>
            <a:endParaRPr lang="en-US" sz="3200" b="0" dirty="0" smtClean="0"/>
          </a:p>
          <a:p>
            <a:pPr marL="0" indent="0"/>
            <a:r>
              <a:rPr lang="en-US" sz="3200" b="0" dirty="0" smtClean="0"/>
              <a:t>      </a:t>
            </a:r>
            <a:endParaRPr lang="en-US" sz="32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433614" y="5596168"/>
            <a:ext cx="1144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400" dirty="0" smtClean="0">
                <a:latin typeface="+mj-lt"/>
                <a:ea typeface="Arial" charset="0"/>
                <a:cs typeface="Arial" charset="0"/>
              </a:rPr>
              <a:t>Financial Reports are available in Delegate Package at coda.org</a:t>
            </a:r>
            <a:endParaRPr lang="en-GB" sz="2400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43457" y="1099457"/>
            <a:ext cx="163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3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5442" y="3537879"/>
            <a:ext cx="9074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Spanish 2021 Year-To-Date Total Sales $7,812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87978"/>
              </p:ext>
            </p:extLst>
          </p:nvPr>
        </p:nvGraphicFramePr>
        <p:xfrm>
          <a:off x="503477" y="4061099"/>
          <a:ext cx="8514877" cy="2254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r:id="rId3" imgW="4353033" imgH="1152389" progId="Excel.Sheet.12">
                  <p:embed/>
                </p:oleObj>
              </mc:Choice>
              <mc:Fallback>
                <p:oleObj name="Worksheet" r:id="rId3" imgW="4353033" imgH="11523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3477" y="4061099"/>
                        <a:ext cx="8514877" cy="2254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05442" y="195891"/>
            <a:ext cx="96184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English 2021 Year-To-Date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Sales $354,036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727071"/>
              </p:ext>
            </p:extLst>
          </p:nvPr>
        </p:nvGraphicFramePr>
        <p:xfrm>
          <a:off x="486945" y="651833"/>
          <a:ext cx="7570128" cy="270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Worksheet" r:id="rId5" imgW="3762496" imgH="1343127" progId="Excel.Sheet.12">
                  <p:embed/>
                </p:oleObj>
              </mc:Choice>
              <mc:Fallback>
                <p:oleObj name="Worksheet" r:id="rId5" imgW="3762496" imgH="134312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6945" y="651833"/>
                        <a:ext cx="7570128" cy="2702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796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Literature printed 06/2021 </a:t>
            </a:r>
            <a:r>
              <a:rPr lang="en-US" sz="3200" dirty="0" smtClean="0"/>
              <a:t>– </a:t>
            </a:r>
            <a:r>
              <a:rPr lang="en-US" sz="3200" dirty="0" smtClean="0"/>
              <a:t>06/2022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822960"/>
            <a:ext cx="4267200" cy="54864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English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356504"/>
            <a:ext cx="5174488" cy="4853796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Adult Coloring Book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Common 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Threads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12 &amp; 12  Workbook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12 Steps 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Handbook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Making 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Choices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Tools 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for Recovery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Adult 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Coloring Book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Peeling 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the Onion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Communication &amp; Recovery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822960"/>
            <a:ext cx="4267200" cy="54864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Spanish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356504"/>
            <a:ext cx="5557012" cy="3492452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0" dirty="0" smtClean="0">
                <a:solidFill>
                  <a:srgbClr val="7030A0"/>
                </a:solidFill>
              </a:rPr>
              <a:t>Adult Coloring Book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57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2021 Accomplishments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97279" y="1197846"/>
            <a:ext cx="10746377" cy="502515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English eBooks </a:t>
            </a:r>
            <a:r>
              <a:rPr lang="en-US" sz="2800" b="0" smtClean="0"/>
              <a:t>created for:</a:t>
            </a:r>
            <a:endParaRPr lang="en-US" sz="2800" b="0" dirty="0" smtClean="0"/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2600" b="0" dirty="0" smtClean="0"/>
              <a:t>Tools For Recovery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2600" b="0" dirty="0" smtClean="0"/>
              <a:t>Peeling The Onion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2600" b="0" dirty="0" smtClean="0"/>
              <a:t>Newcomers Handbook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2600" b="0" dirty="0" smtClean="0"/>
              <a:t>The 12 Step Handbook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2600" b="0" dirty="0" smtClean="0"/>
              <a:t>The 12 Piece Relationship Toolkit</a:t>
            </a:r>
            <a:endParaRPr lang="en-US" sz="26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Established quantity discounts for English and Spanish CoDA Blue Book (pocket edition)</a:t>
            </a:r>
            <a:endParaRPr lang="en-US" sz="28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Established quantity discounts for In This Moment Daily Meditation.</a:t>
            </a:r>
            <a:endParaRPr lang="en-US" sz="2800" b="0" dirty="0"/>
          </a:p>
          <a:p>
            <a:pPr marL="516636" lvl="4" indent="0">
              <a:buNone/>
            </a:pPr>
            <a:endParaRPr lang="en-US" sz="2600" dirty="0"/>
          </a:p>
          <a:p>
            <a:pPr marL="0" indent="0"/>
            <a:r>
              <a:rPr lang="en-US" sz="2000" i="1" dirty="0" smtClean="0"/>
              <a:t>Spanish versions created in 2020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1356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entity (VE) submitted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47" y="914401"/>
            <a:ext cx="11274725" cy="5667554"/>
          </a:xfrm>
        </p:spPr>
        <p:txBody>
          <a:bodyPr>
            <a:normAutofit/>
          </a:bodyPr>
          <a:lstStyle/>
          <a:p>
            <a:pPr marL="0" indent="0"/>
            <a:r>
              <a:rPr lang="en-US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After the VE material </a:t>
            </a:r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is accepted by the CSC and during the 1 year waiting period, CoRe will evaluate whether the material should be sold on the website or if it should be posted as a free download, </a:t>
            </a:r>
            <a:r>
              <a:rPr lang="en-US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(aka as </a:t>
            </a:r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“Service Item</a:t>
            </a:r>
            <a:r>
              <a:rPr lang="en-US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.”) </a:t>
            </a:r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CoRe will report their findings and </a:t>
            </a:r>
            <a:r>
              <a:rPr lang="en-US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recommended course </a:t>
            </a:r>
            <a:r>
              <a:rPr lang="en-US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of action for </a:t>
            </a:r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the materials. </a:t>
            </a:r>
          </a:p>
          <a:p>
            <a:pPr marL="0" indent="0"/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Minimum standards for free </a:t>
            </a:r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(Service) materials.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 content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follows the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CoDA Literature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Committee approved “style guide.”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no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spelling errors which can be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corrected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using grammar software.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are no punctuation errors which can be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corrected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using grammar software.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changes have been made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prior to publication to website. (Note: this could take more than one year). 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third party vendor can format content at a reasonable cost to CoDA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/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Minimum standards “for sale” material.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Content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follows the “style guide.”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Editor or CoDA Literature Committee has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reviewed and corrected spelling, grammar, punctuation, and syntax  errors.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third party vendor can format content at a reasonable cost to CoDA.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 CoDA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Board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may be called upon to fund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an editor to make the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necessary charges.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All changes have been made as requested prior to printing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83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4294967295"/>
          </p:nvPr>
        </p:nvSpPr>
        <p:spPr>
          <a:xfrm>
            <a:off x="1117600" y="1506538"/>
            <a:ext cx="10028237" cy="357981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Yvonne K. – Chair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Annie S. – Vice Chair</a:t>
            </a:r>
            <a:endParaRPr lang="en-US" sz="2800" b="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err="1" smtClean="0">
                <a:latin typeface="Arial" charset="0"/>
                <a:ea typeface="Arial" charset="0"/>
                <a:cs typeface="Arial" charset="0"/>
              </a:rPr>
              <a:t>Ritchard</a:t>
            </a:r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 L. – Print &amp; Coin Liaison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Kathy H.- Treasurer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Addie M. - Trustee</a:t>
            </a:r>
          </a:p>
          <a:p>
            <a:pPr marL="0" indent="0"/>
            <a:endParaRPr lang="en-US" sz="2800" b="0" dirty="0">
              <a:latin typeface="Arial" charset="0"/>
              <a:ea typeface="Arial" charset="0"/>
              <a:cs typeface="Arial" charset="0"/>
            </a:endParaRPr>
          </a:p>
          <a:p>
            <a:pPr marL="0" indent="0"/>
            <a:endParaRPr lang="en-US" sz="1800" cap="none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7600" y="495299"/>
            <a:ext cx="709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CoRe BOARD MEMBERS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933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5502</TotalTime>
  <Words>622</Words>
  <Application>Microsoft Office PowerPoint</Application>
  <PresentationFormat>Custom</PresentationFormat>
  <Paragraphs>75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Angles</vt:lpstr>
      <vt:lpstr>Worksheet</vt:lpstr>
      <vt:lpstr>CoRe Board 2022 Annual Report</vt:lpstr>
      <vt:lpstr>Who is core and what do they do</vt:lpstr>
      <vt:lpstr>2021 FINANCIALs (Year-to-date)</vt:lpstr>
      <vt:lpstr>2022 Financials (1/01 to 6/22)</vt:lpstr>
      <vt:lpstr>PowerPoint Presentation</vt:lpstr>
      <vt:lpstr>Literature printed 06/2021 – 06/2022</vt:lpstr>
      <vt:lpstr>2021 Accomplishments</vt:lpstr>
      <vt:lpstr>Voting entity (VE) submitted materials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board</dc:title>
  <dc:creator>Liliana Rodríguez</dc:creator>
  <cp:lastModifiedBy>Yvonne</cp:lastModifiedBy>
  <cp:revision>148</cp:revision>
  <cp:lastPrinted>2021-06-27T15:15:52Z</cp:lastPrinted>
  <dcterms:created xsi:type="dcterms:W3CDTF">2017-09-04T00:50:16Z</dcterms:created>
  <dcterms:modified xsi:type="dcterms:W3CDTF">2022-07-23T18:30:41Z</dcterms:modified>
</cp:coreProperties>
</file>