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239250"/>
  <p:embeddedFontLs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
      <p:font typeface="Lucida Sans Unicode" panose="020B0602030504020204"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ZFMjrE5dPaGze7iL8iO8hDCAE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arbara\Desktop\New%20folder\CoDA%20in%20a%20Nutshel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CoDA  Finance</a:t>
            </a:r>
            <a:r>
              <a:rPr lang="en-US" baseline="0"/>
              <a:t> in a Nutshell</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Revenue</c:v>
                </c:pt>
              </c:strCache>
            </c:strRef>
          </c:tx>
          <c:spPr>
            <a:ln w="28575"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"$"#,##0.00</c:formatCode>
                <c:ptCount val="6"/>
                <c:pt idx="0">
                  <c:v>180863</c:v>
                </c:pt>
                <c:pt idx="1">
                  <c:v>213918</c:v>
                </c:pt>
                <c:pt idx="2">
                  <c:v>233997</c:v>
                </c:pt>
                <c:pt idx="3">
                  <c:v>192282</c:v>
                </c:pt>
                <c:pt idx="4">
                  <c:v>223427</c:v>
                </c:pt>
                <c:pt idx="5">
                  <c:v>250841</c:v>
                </c:pt>
              </c:numCache>
            </c:numRef>
          </c:val>
          <c:smooth val="0"/>
          <c:extLst>
            <c:ext xmlns:c16="http://schemas.microsoft.com/office/drawing/2014/chart" uri="{C3380CC4-5D6E-409C-BE32-E72D297353CC}">
              <c16:uniqueId val="{00000000-159C-4FD7-BCF2-9B0AEE8CB7D4}"/>
            </c:ext>
          </c:extLst>
        </c:ser>
        <c:ser>
          <c:idx val="1"/>
          <c:order val="1"/>
          <c:tx>
            <c:strRef>
              <c:f>Sheet1!$C$1</c:f>
              <c:strCache>
                <c:ptCount val="1"/>
                <c:pt idx="0">
                  <c:v>Expenses</c:v>
                </c:pt>
              </c:strCache>
            </c:strRef>
          </c:tx>
          <c:spPr>
            <a:ln w="28575" cap="rnd">
              <a:solidFill>
                <a:schemeClr val="accent2"/>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"$"#,##0.00</c:formatCode>
                <c:ptCount val="6"/>
                <c:pt idx="0">
                  <c:v>155128</c:v>
                </c:pt>
                <c:pt idx="1">
                  <c:v>175418</c:v>
                </c:pt>
                <c:pt idx="2">
                  <c:v>236197</c:v>
                </c:pt>
                <c:pt idx="3">
                  <c:v>122766</c:v>
                </c:pt>
                <c:pt idx="4">
                  <c:v>125325</c:v>
                </c:pt>
                <c:pt idx="5">
                  <c:v>251698</c:v>
                </c:pt>
              </c:numCache>
            </c:numRef>
          </c:val>
          <c:smooth val="0"/>
          <c:extLst>
            <c:ext xmlns:c16="http://schemas.microsoft.com/office/drawing/2014/chart" uri="{C3380CC4-5D6E-409C-BE32-E72D297353CC}">
              <c16:uniqueId val="{00000001-159C-4FD7-BCF2-9B0AEE8CB7D4}"/>
            </c:ext>
          </c:extLst>
        </c:ser>
        <c:ser>
          <c:idx val="2"/>
          <c:order val="2"/>
          <c:tx>
            <c:strRef>
              <c:f>Sheet1!$D$1</c:f>
              <c:strCache>
                <c:ptCount val="1"/>
                <c:pt idx="0">
                  <c:v>Assets</c:v>
                </c:pt>
              </c:strCache>
            </c:strRef>
          </c:tx>
          <c:spPr>
            <a:ln w="28575" cap="rnd">
              <a:solidFill>
                <a:schemeClr val="accent3"/>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"$"#,##0.00</c:formatCode>
                <c:ptCount val="6"/>
                <c:pt idx="0">
                  <c:v>347438</c:v>
                </c:pt>
                <c:pt idx="1">
                  <c:v>383071</c:v>
                </c:pt>
                <c:pt idx="2">
                  <c:v>380921</c:v>
                </c:pt>
                <c:pt idx="3">
                  <c:v>450829</c:v>
                </c:pt>
                <c:pt idx="4">
                  <c:v>548931</c:v>
                </c:pt>
                <c:pt idx="5">
                  <c:v>548074</c:v>
                </c:pt>
              </c:numCache>
            </c:numRef>
          </c:val>
          <c:smooth val="0"/>
          <c:extLst>
            <c:ext xmlns:c16="http://schemas.microsoft.com/office/drawing/2014/chart" uri="{C3380CC4-5D6E-409C-BE32-E72D297353CC}">
              <c16:uniqueId val="{00000002-159C-4FD7-BCF2-9B0AEE8CB7D4}"/>
            </c:ext>
          </c:extLst>
        </c:ser>
        <c:dLbls>
          <c:showLegendKey val="0"/>
          <c:showVal val="0"/>
          <c:showCatName val="0"/>
          <c:showSerName val="0"/>
          <c:showPercent val="0"/>
          <c:showBubbleSize val="0"/>
        </c:dLbls>
        <c:smooth val="0"/>
        <c:axId val="99530976"/>
        <c:axId val="99531336"/>
      </c:lineChart>
      <c:catAx>
        <c:axId val="995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31336"/>
        <c:crosses val="autoZero"/>
        <c:auto val="1"/>
        <c:lblAlgn val="ctr"/>
        <c:lblOffset val="100"/>
        <c:noMultiLvlLbl val="0"/>
      </c:catAx>
      <c:valAx>
        <c:axId val="99531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3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35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356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5684"/>
            <a:ext cx="2971800" cy="46356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9fa7940c5_6_0: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49fa7940c5_6_0:notes"/>
          <p:cNvSpPr txBox="1">
            <a:spLocks noGrp="1"/>
          </p:cNvSpPr>
          <p:nvPr>
            <p:ph type="body" idx="1"/>
          </p:nvPr>
        </p:nvSpPr>
        <p:spPr>
          <a:xfrm>
            <a:off x="685800" y="4446389"/>
            <a:ext cx="5486400" cy="363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149fa7940c5_6_0:notes"/>
          <p:cNvSpPr txBox="1">
            <a:spLocks noGrp="1"/>
          </p:cNvSpPr>
          <p:nvPr>
            <p:ph type="sldNum" idx="12"/>
          </p:nvPr>
        </p:nvSpPr>
        <p:spPr>
          <a:xfrm>
            <a:off x="3884613" y="8775684"/>
            <a:ext cx="2971800" cy="46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9fa7940c5_6_0: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49fa7940c5_6_0:notes"/>
          <p:cNvSpPr txBox="1">
            <a:spLocks noGrp="1"/>
          </p:cNvSpPr>
          <p:nvPr>
            <p:ph type="body" idx="1"/>
          </p:nvPr>
        </p:nvSpPr>
        <p:spPr>
          <a:xfrm>
            <a:off x="685800" y="4446389"/>
            <a:ext cx="5486400" cy="363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149fa7940c5_6_0:notes"/>
          <p:cNvSpPr txBox="1">
            <a:spLocks noGrp="1"/>
          </p:cNvSpPr>
          <p:nvPr>
            <p:ph type="sldNum" idx="12"/>
          </p:nvPr>
        </p:nvSpPr>
        <p:spPr>
          <a:xfrm>
            <a:off x="3884613" y="8775684"/>
            <a:ext cx="2971800" cy="46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13</a:t>
            </a:fld>
            <a:endParaRPr/>
          </a:p>
        </p:txBody>
      </p:sp>
    </p:spTree>
    <p:extLst>
      <p:ext uri="{BB962C8B-B14F-4D97-AF65-F5344CB8AC3E}">
        <p14:creationId xmlns:p14="http://schemas.microsoft.com/office/powerpoint/2010/main" val="143267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9fa7940c5_5_8:notes"/>
          <p:cNvSpPr txBox="1">
            <a:spLocks noGrp="1"/>
          </p:cNvSpPr>
          <p:nvPr>
            <p:ph type="body" idx="1"/>
          </p:nvPr>
        </p:nvSpPr>
        <p:spPr>
          <a:xfrm>
            <a:off x="685800" y="4446389"/>
            <a:ext cx="5486400" cy="363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49fa7940c5_5_8:notes"/>
          <p:cNvSpPr>
            <a:spLocks noGrp="1" noRot="1" noChangeAspect="1"/>
          </p:cNvSpPr>
          <p:nvPr>
            <p:ph type="sldImg" idx="2"/>
          </p:nvPr>
        </p:nvSpPr>
        <p:spPr>
          <a:xfrm>
            <a:off x="657225" y="1154113"/>
            <a:ext cx="5543700" cy="31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7: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9: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b416d46e2_0_0: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b416d46e2_0_0: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5b416d46e2_0_0:notes"/>
          <p:cNvSpPr txBox="1">
            <a:spLocks noGrp="1"/>
          </p:cNvSpPr>
          <p:nvPr>
            <p:ph type="sldNum" idx="12"/>
          </p:nvPr>
        </p:nvSpPr>
        <p:spPr>
          <a:xfrm>
            <a:off x="3884613" y="8775684"/>
            <a:ext cx="29718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18"/>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8"/>
          <p:cNvSpPr/>
          <p:nvPr/>
        </p:nvSpPr>
        <p:spPr>
          <a:xfrm>
            <a:off x="9270263" y="761999"/>
            <a:ext cx="2925318" cy="5334001"/>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8"/>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2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4" name="Google Shape;34;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0" name="Google Shape;40;p21"/>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1" name="Google Shape;41;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7" name="Google Shape;47;p22"/>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8" name="Google Shape;48;p22"/>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9" name="Google Shape;49;p22"/>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0" name="Google Shape;50;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8"/>
        <p:cNvGrpSpPr/>
        <p:nvPr/>
      </p:nvGrpSpPr>
      <p:grpSpPr>
        <a:xfrm>
          <a:off x="0" y="0"/>
          <a:ext cx="0" cy="0"/>
          <a:chOff x="0" y="0"/>
          <a:chExt cx="0" cy="0"/>
        </a:xfrm>
      </p:grpSpPr>
      <p:sp>
        <p:nvSpPr>
          <p:cNvPr id="59" name="Google Shape;59;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25"/>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a:spLocks noGrp="1"/>
          </p:cNvSpPr>
          <p:nvPr>
            <p:ph type="pic" idx="2"/>
          </p:nvPr>
        </p:nvSpPr>
        <p:spPr>
          <a:xfrm>
            <a:off x="3570644" y="767419"/>
            <a:ext cx="8115230" cy="5330952"/>
          </a:xfrm>
          <a:prstGeom prst="rect">
            <a:avLst/>
          </a:prstGeom>
          <a:solidFill>
            <a:srgbClr val="BFBFBF"/>
          </a:solidFill>
          <a:ln>
            <a:noFill/>
          </a:ln>
        </p:spPr>
      </p:sp>
      <p:sp>
        <p:nvSpPr>
          <p:cNvPr id="72" name="Google Shape;72;p26"/>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7"/>
          <p:cNvSpPr/>
          <p:nvPr/>
        </p:nvSpPr>
        <p:spPr>
          <a:xfrm>
            <a:off x="11815864" y="758952"/>
            <a:ext cx="384048" cy="5330952"/>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7"/>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1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93" name="Google Shape;93;p1"/>
          <p:cNvPicPr preferRelativeResize="0"/>
          <p:nvPr/>
        </p:nvPicPr>
        <p:blipFill rotWithShape="1">
          <a:blip r:embed="rId3">
            <a:alphaModFix/>
          </a:blip>
          <a:srcRect t="33787" r="9091" b="1"/>
          <a:stretch/>
        </p:blipFill>
        <p:spPr>
          <a:xfrm>
            <a:off x="20" y="-1"/>
            <a:ext cx="12188932" cy="6858000"/>
          </a:xfrm>
          <a:prstGeom prst="rect">
            <a:avLst/>
          </a:prstGeom>
          <a:noFill/>
          <a:ln>
            <a:noFill/>
          </a:ln>
        </p:spPr>
      </p:pic>
      <p:sp>
        <p:nvSpPr>
          <p:cNvPr id="94" name="Google Shape;94;p1"/>
          <p:cNvSpPr/>
          <p:nvPr/>
        </p:nvSpPr>
        <p:spPr>
          <a:xfrm>
            <a:off x="1" y="761999"/>
            <a:ext cx="4642228" cy="5334001"/>
          </a:xfrm>
          <a:prstGeom prst="rect">
            <a:avLst/>
          </a:prstGeom>
          <a:solidFill>
            <a:srgbClr val="1A606E">
              <a:alpha val="9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txBox="1">
            <a:spLocks noGrp="1"/>
          </p:cNvSpPr>
          <p:nvPr>
            <p:ph type="ctrTitle"/>
          </p:nvPr>
        </p:nvSpPr>
        <p:spPr>
          <a:xfrm>
            <a:off x="302380" y="840643"/>
            <a:ext cx="4026156" cy="23603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000"/>
              <a:buFont typeface="Arial"/>
              <a:buNone/>
            </a:pPr>
            <a:r>
              <a:rPr lang="en-CA" sz="4000">
                <a:latin typeface="Arial"/>
                <a:ea typeface="Arial"/>
                <a:cs typeface="Arial"/>
                <a:sym typeface="Arial"/>
              </a:rPr>
              <a:t>Co-Dependents Anonymous</a:t>
            </a:r>
            <a:endParaRPr sz="4000">
              <a:latin typeface="Arial"/>
              <a:ea typeface="Arial"/>
              <a:cs typeface="Arial"/>
              <a:sym typeface="Arial"/>
            </a:endParaRPr>
          </a:p>
        </p:txBody>
      </p:sp>
      <p:sp>
        <p:nvSpPr>
          <p:cNvPr id="96" name="Google Shape;96;p1"/>
          <p:cNvSpPr txBox="1">
            <a:spLocks noGrp="1"/>
          </p:cNvSpPr>
          <p:nvPr>
            <p:ph type="subTitle" idx="1"/>
          </p:nvPr>
        </p:nvSpPr>
        <p:spPr>
          <a:xfrm>
            <a:off x="380339" y="3656996"/>
            <a:ext cx="3685069" cy="9144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SzPct val="100000"/>
              <a:buNone/>
            </a:pPr>
            <a:r>
              <a:rPr lang="en-CA" sz="2000">
                <a:latin typeface="Arial"/>
                <a:ea typeface="Arial"/>
                <a:cs typeface="Arial"/>
                <a:sym typeface="Arial"/>
              </a:rPr>
              <a:t>Board of Trustees Presentation</a:t>
            </a:r>
            <a:endParaRPr/>
          </a:p>
          <a:p>
            <a:pPr marL="0" lvl="0" indent="0" algn="ctr" rtl="0">
              <a:lnSpc>
                <a:spcPct val="90000"/>
              </a:lnSpc>
              <a:spcBef>
                <a:spcPts val="1200"/>
              </a:spcBef>
              <a:spcAft>
                <a:spcPts val="0"/>
              </a:spcAft>
              <a:buSzPct val="100000"/>
              <a:buNone/>
            </a:pPr>
            <a:r>
              <a:rPr lang="en-CA" sz="2000">
                <a:latin typeface="Arial"/>
                <a:ea typeface="Arial"/>
                <a:cs typeface="Arial"/>
                <a:sym typeface="Arial"/>
              </a:rPr>
              <a:t>2023 CoDA Service Conference</a:t>
            </a:r>
            <a:endParaRPr sz="2000">
              <a:latin typeface="Arial"/>
              <a:ea typeface="Arial"/>
              <a:cs typeface="Arial"/>
              <a:sym typeface="Arial"/>
            </a:endParaRPr>
          </a:p>
        </p:txBody>
      </p:sp>
      <p:sp>
        <p:nvSpPr>
          <p:cNvPr id="97" name="Google Shape;97;p1"/>
          <p:cNvSpPr/>
          <p:nvPr/>
        </p:nvSpPr>
        <p:spPr>
          <a:xfrm>
            <a:off x="11815864" y="758952"/>
            <a:ext cx="384048" cy="5330952"/>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0"/>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0"/>
          <p:cNvSpPr/>
          <p:nvPr/>
        </p:nvSpPr>
        <p:spPr>
          <a:xfrm>
            <a:off x="9270263" y="761999"/>
            <a:ext cx="2925318" cy="5334001"/>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0"/>
          <p:cNvSpPr/>
          <p:nvPr/>
        </p:nvSpPr>
        <p:spPr>
          <a:xfrm>
            <a:off x="1"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4" name="Google Shape;184;p10"/>
          <p:cNvSpPr/>
          <p:nvPr/>
        </p:nvSpPr>
        <p:spPr>
          <a:xfrm>
            <a:off x="4639057" y="761999"/>
            <a:ext cx="7552943"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0"/>
          <p:cNvSpPr txBox="1">
            <a:spLocks noGrp="1"/>
          </p:cNvSpPr>
          <p:nvPr>
            <p:ph type="title"/>
          </p:nvPr>
        </p:nvSpPr>
        <p:spPr>
          <a:xfrm>
            <a:off x="5054082" y="1298448"/>
            <a:ext cx="6068070"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900"/>
              <a:buFont typeface="Arial"/>
              <a:buNone/>
            </a:pPr>
            <a:r>
              <a:rPr lang="en-CA" sz="5900" b="1" i="0" cap="none">
                <a:latin typeface="Arial"/>
                <a:ea typeface="Arial"/>
                <a:cs typeface="Arial"/>
                <a:sym typeface="Arial"/>
              </a:rPr>
              <a:t>R</a:t>
            </a:r>
            <a:r>
              <a:rPr lang="en-CA" sz="5900" b="1">
                <a:latin typeface="Arial"/>
                <a:ea typeface="Arial"/>
                <a:cs typeface="Arial"/>
                <a:sym typeface="Arial"/>
              </a:rPr>
              <a:t>efocusing</a:t>
            </a:r>
            <a:r>
              <a:rPr lang="en-CA" sz="5900" b="1" i="0" cap="none">
                <a:latin typeface="Arial"/>
                <a:ea typeface="Arial"/>
                <a:cs typeface="Arial"/>
                <a:sym typeface="Arial"/>
              </a:rPr>
              <a:t> O</a:t>
            </a:r>
            <a:r>
              <a:rPr lang="en-CA" sz="5900" b="1">
                <a:latin typeface="Arial"/>
                <a:ea typeface="Arial"/>
                <a:cs typeface="Arial"/>
                <a:sym typeface="Arial"/>
              </a:rPr>
              <a:t>ur Goals</a:t>
            </a:r>
            <a:r>
              <a:rPr lang="en-CA" sz="5900" b="1" i="0" cap="none">
                <a:latin typeface="Arial"/>
                <a:ea typeface="Arial"/>
                <a:cs typeface="Arial"/>
                <a:sym typeface="Arial"/>
              </a:rPr>
              <a:t> </a:t>
            </a:r>
            <a:endParaRPr sz="5900" b="1" i="0" cap="none">
              <a:latin typeface="Arial"/>
              <a:ea typeface="Arial"/>
              <a:cs typeface="Arial"/>
              <a:sym typeface="Arial"/>
            </a:endParaRPr>
          </a:p>
          <a:p>
            <a:pPr marL="0" lvl="0" indent="0" algn="l" rtl="0">
              <a:lnSpc>
                <a:spcPct val="90000"/>
              </a:lnSpc>
              <a:spcBef>
                <a:spcPts val="0"/>
              </a:spcBef>
              <a:spcAft>
                <a:spcPts val="0"/>
              </a:spcAft>
              <a:buClr>
                <a:srgbClr val="FFFFFF"/>
              </a:buClr>
              <a:buSzPts val="5900"/>
              <a:buFont typeface="Arial"/>
              <a:buNone/>
            </a:pPr>
            <a:r>
              <a:rPr lang="en-CA" sz="5900" b="1" i="0" cap="none">
                <a:latin typeface="Arial"/>
                <a:ea typeface="Arial"/>
                <a:cs typeface="Arial"/>
                <a:sym typeface="Arial"/>
              </a:rPr>
              <a:t>2023-2024</a:t>
            </a:r>
            <a:endParaRPr sz="5900" b="1" i="0" cap="none">
              <a:latin typeface="Arial"/>
              <a:ea typeface="Arial"/>
              <a:cs typeface="Arial"/>
              <a:sym typeface="Arial"/>
            </a:endParaRPr>
          </a:p>
        </p:txBody>
      </p:sp>
      <p:sp>
        <p:nvSpPr>
          <p:cNvPr id="186" name="Google Shape;186;p10"/>
          <p:cNvSpPr/>
          <p:nvPr/>
        </p:nvSpPr>
        <p:spPr>
          <a:xfrm>
            <a:off x="-7912" y="758952"/>
            <a:ext cx="384048" cy="5330952"/>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10" descr="Bullseye"/>
          <p:cNvPicPr preferRelativeResize="0"/>
          <p:nvPr/>
        </p:nvPicPr>
        <p:blipFill rotWithShape="1">
          <a:blip r:embed="rId3">
            <a:alphaModFix/>
          </a:blip>
          <a:srcRect/>
          <a:stretch/>
        </p:blipFill>
        <p:spPr>
          <a:xfrm>
            <a:off x="696177" y="1695799"/>
            <a:ext cx="3458249" cy="3458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3" name="Google Shape;193;p11"/>
          <p:cNvSpPr/>
          <p:nvPr/>
        </p:nvSpPr>
        <p:spPr>
          <a:xfrm>
            <a:off x="0" y="118449"/>
            <a:ext cx="10905900" cy="9168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4" name="Google Shape;194;p11"/>
          <p:cNvSpPr txBox="1">
            <a:spLocks noGrp="1"/>
          </p:cNvSpPr>
          <p:nvPr>
            <p:ph type="title"/>
          </p:nvPr>
        </p:nvSpPr>
        <p:spPr>
          <a:xfrm>
            <a:off x="1600750" y="177674"/>
            <a:ext cx="8983500" cy="91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Arial"/>
              <a:buNone/>
            </a:pPr>
            <a:r>
              <a:rPr lang="en-CA">
                <a:latin typeface="Arial"/>
                <a:ea typeface="Arial"/>
                <a:cs typeface="Arial"/>
                <a:sym typeface="Arial"/>
              </a:rPr>
              <a:t>Goals </a:t>
            </a:r>
            <a:endParaRPr>
              <a:latin typeface="Arial"/>
              <a:ea typeface="Arial"/>
              <a:cs typeface="Arial"/>
              <a:sym typeface="Arial"/>
            </a:endParaRPr>
          </a:p>
        </p:txBody>
      </p:sp>
      <p:sp>
        <p:nvSpPr>
          <p:cNvPr id="195" name="Google Shape;195;p11"/>
          <p:cNvSpPr/>
          <p:nvPr/>
        </p:nvSpPr>
        <p:spPr>
          <a:xfrm>
            <a:off x="11014533" y="758952"/>
            <a:ext cx="1185379" cy="1651133"/>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1"/>
          <p:cNvSpPr/>
          <p:nvPr/>
        </p:nvSpPr>
        <p:spPr>
          <a:xfrm>
            <a:off x="775" y="1035250"/>
            <a:ext cx="1278300" cy="505470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1"/>
          <p:cNvSpPr/>
          <p:nvPr/>
        </p:nvSpPr>
        <p:spPr>
          <a:xfrm>
            <a:off x="1279025" y="1035225"/>
            <a:ext cx="10920900" cy="5054700"/>
          </a:xfrm>
          <a:prstGeom prst="rect">
            <a:avLst/>
          </a:prstGeom>
          <a:solidFill>
            <a:srgbClr val="D8D8D8">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8" name="Google Shape;198;p11"/>
          <p:cNvSpPr txBox="1">
            <a:spLocks noGrp="1"/>
          </p:cNvSpPr>
          <p:nvPr>
            <p:ph type="body" idx="1"/>
          </p:nvPr>
        </p:nvSpPr>
        <p:spPr>
          <a:xfrm>
            <a:off x="1279075" y="1338425"/>
            <a:ext cx="8983500" cy="4501800"/>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00000"/>
              </a:lnSpc>
              <a:spcBef>
                <a:spcPts val="0"/>
              </a:spcBef>
              <a:spcAft>
                <a:spcPts val="0"/>
              </a:spcAft>
              <a:buSzPct val="121408"/>
              <a:buNone/>
            </a:pPr>
            <a:r>
              <a:rPr lang="en-CA" sz="2118" b="1">
                <a:solidFill>
                  <a:schemeClr val="dk1"/>
                </a:solidFill>
                <a:latin typeface="Arial"/>
                <a:ea typeface="Arial"/>
                <a:cs typeface="Arial"/>
                <a:sym typeface="Arial"/>
              </a:rPr>
              <a:t>1: Technology: </a:t>
            </a:r>
            <a:r>
              <a:rPr lang="en-CA" sz="2118">
                <a:solidFill>
                  <a:schemeClr val="dk1"/>
                </a:solidFill>
                <a:latin typeface="Arial"/>
                <a:ea typeface="Arial"/>
                <a:cs typeface="Arial"/>
                <a:sym typeface="Arial"/>
              </a:rPr>
              <a:t>Build on the technology available at the world and local level, to expand our connection and service to the world-wide Fellowship</a:t>
            </a: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b="1">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r>
              <a:rPr lang="en-CA" sz="2118" b="1">
                <a:solidFill>
                  <a:schemeClr val="dk1"/>
                </a:solidFill>
                <a:latin typeface="Arial"/>
                <a:ea typeface="Arial"/>
                <a:cs typeface="Arial"/>
                <a:sym typeface="Arial"/>
              </a:rPr>
              <a:t>2: Language: </a:t>
            </a:r>
            <a:r>
              <a:rPr lang="en-CA" sz="2118">
                <a:solidFill>
                  <a:schemeClr val="dk1"/>
                </a:solidFill>
                <a:latin typeface="Arial"/>
                <a:ea typeface="Arial"/>
                <a:cs typeface="Arial"/>
                <a:sym typeface="Arial"/>
              </a:rPr>
              <a:t>Improve our ability to support different languages</a:t>
            </a: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b="1">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r>
              <a:rPr lang="en-CA" sz="2118" b="1">
                <a:solidFill>
                  <a:schemeClr val="dk1"/>
                </a:solidFill>
                <a:latin typeface="Arial"/>
                <a:ea typeface="Arial"/>
                <a:cs typeface="Arial"/>
                <a:sym typeface="Arial"/>
              </a:rPr>
              <a:t>3: Communications: </a:t>
            </a:r>
            <a:r>
              <a:rPr lang="en-CA" sz="2118">
                <a:solidFill>
                  <a:schemeClr val="dk1"/>
                </a:solidFill>
                <a:latin typeface="Arial"/>
                <a:ea typeface="Arial"/>
                <a:cs typeface="Arial"/>
                <a:sym typeface="Arial"/>
              </a:rPr>
              <a:t>Improve communications inside and outside of CoDA</a:t>
            </a: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b="1">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r>
              <a:rPr lang="en-CA" sz="2118" b="1">
                <a:solidFill>
                  <a:schemeClr val="dk1"/>
                </a:solidFill>
                <a:latin typeface="Arial"/>
                <a:ea typeface="Arial"/>
                <a:cs typeface="Arial"/>
                <a:sym typeface="Arial"/>
              </a:rPr>
              <a:t>4: Service: </a:t>
            </a:r>
            <a:r>
              <a:rPr lang="en-CA" sz="2118">
                <a:solidFill>
                  <a:schemeClr val="dk1"/>
                </a:solidFill>
                <a:latin typeface="Arial"/>
                <a:ea typeface="Arial"/>
                <a:cs typeface="Arial"/>
                <a:sym typeface="Arial"/>
              </a:rPr>
              <a:t>Attracting Trusted Servants willing to do service at all levels and improve rotation of service including delegates and committees</a:t>
            </a: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b="1">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r>
              <a:rPr lang="en-CA" sz="2118" b="1">
                <a:solidFill>
                  <a:schemeClr val="dk1"/>
                </a:solidFill>
                <a:latin typeface="Arial"/>
                <a:ea typeface="Arial"/>
                <a:cs typeface="Arial"/>
                <a:sym typeface="Arial"/>
              </a:rPr>
              <a:t>5: Sponsorship: </a:t>
            </a:r>
            <a:r>
              <a:rPr lang="en-CA" sz="2118">
                <a:solidFill>
                  <a:schemeClr val="dk1"/>
                </a:solidFill>
                <a:latin typeface="Arial"/>
                <a:ea typeface="Arial"/>
                <a:cs typeface="Arial"/>
                <a:sym typeface="Arial"/>
              </a:rPr>
              <a:t>Increase the awareness and creation of available sponsorship list to those who are looking for a sponsor</a:t>
            </a: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endParaRPr sz="2118" b="1">
              <a:solidFill>
                <a:schemeClr val="dk1"/>
              </a:solidFill>
              <a:latin typeface="Arial"/>
              <a:ea typeface="Arial"/>
              <a:cs typeface="Arial"/>
              <a:sym typeface="Arial"/>
            </a:endParaRPr>
          </a:p>
          <a:p>
            <a:pPr marL="0" lvl="0" indent="0" algn="l" rtl="0">
              <a:lnSpc>
                <a:spcPct val="100000"/>
              </a:lnSpc>
              <a:spcBef>
                <a:spcPts val="0"/>
              </a:spcBef>
              <a:spcAft>
                <a:spcPts val="0"/>
              </a:spcAft>
              <a:buSzPct val="121408"/>
              <a:buNone/>
            </a:pPr>
            <a:r>
              <a:rPr lang="en-CA" sz="2118" b="1">
                <a:solidFill>
                  <a:schemeClr val="dk1"/>
                </a:solidFill>
                <a:latin typeface="Arial"/>
                <a:ea typeface="Arial"/>
                <a:cs typeface="Arial"/>
                <a:sym typeface="Arial"/>
              </a:rPr>
              <a:t>6: CoDA Structure: </a:t>
            </a:r>
            <a:r>
              <a:rPr lang="en-CA" sz="2118">
                <a:solidFill>
                  <a:schemeClr val="dk1"/>
                </a:solidFill>
                <a:latin typeface="Arial"/>
                <a:ea typeface="Arial"/>
                <a:cs typeface="Arial"/>
                <a:sym typeface="Arial"/>
              </a:rPr>
              <a:t>Examine the CoDA structure to ensure that it meets the needs of the worldwide Fellowship.</a:t>
            </a:r>
            <a:endParaRPr sz="2118">
              <a:solidFill>
                <a:schemeClr val="dk1"/>
              </a:solidFill>
              <a:latin typeface="Arial"/>
              <a:ea typeface="Arial"/>
              <a:cs typeface="Arial"/>
              <a:sym typeface="Arial"/>
            </a:endParaRPr>
          </a:p>
          <a:p>
            <a:pPr marL="182880" lvl="0" indent="0" algn="l" rtl="0">
              <a:lnSpc>
                <a:spcPct val="100000"/>
              </a:lnSpc>
              <a:spcBef>
                <a:spcPts val="0"/>
              </a:spcBef>
              <a:spcAft>
                <a:spcPts val="0"/>
              </a:spcAft>
              <a:buSzPct val="121408"/>
              <a:buNone/>
            </a:pPr>
            <a:endParaRPr sz="2118" b="1">
              <a:solidFill>
                <a:schemeClr val="dk1"/>
              </a:solidFill>
              <a:latin typeface="Arial"/>
              <a:ea typeface="Arial"/>
              <a:cs typeface="Arial"/>
              <a:sym typeface="Arial"/>
            </a:endParaRPr>
          </a:p>
          <a:p>
            <a:pPr marL="182880" lvl="0" indent="-81278" algn="l" rtl="0">
              <a:lnSpc>
                <a:spcPct val="90000"/>
              </a:lnSpc>
              <a:spcBef>
                <a:spcPts val="1450"/>
              </a:spcBef>
              <a:spcAft>
                <a:spcPts val="0"/>
              </a:spcAft>
              <a:buSzPct val="100000"/>
              <a:buNone/>
            </a:pPr>
            <a:endParaRPr sz="1600" b="1">
              <a:solidFill>
                <a:schemeClr val="dk1"/>
              </a:solidFill>
            </a:endParaRPr>
          </a:p>
          <a:p>
            <a:pPr marL="182880" lvl="0" indent="-87628" algn="l" rtl="0">
              <a:lnSpc>
                <a:spcPct val="90000"/>
              </a:lnSpc>
              <a:spcBef>
                <a:spcPts val="1200"/>
              </a:spcBef>
              <a:spcAft>
                <a:spcPts val="0"/>
              </a:spcAft>
              <a:buSzPct val="100000"/>
              <a:buNone/>
            </a:pPr>
            <a:r>
              <a:rPr lang="en-CA" sz="1500">
                <a:solidFill>
                  <a:schemeClr val="dk1"/>
                </a:solidFill>
              </a:rPr>
              <a:t>For additional information see Board Strategic Plan located at CoDA.org Board page</a:t>
            </a:r>
            <a:endParaRPr sz="1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49fa7940c5_6_0"/>
          <p:cNvSpPr txBox="1">
            <a:spLocks noGrp="1"/>
          </p:cNvSpPr>
          <p:nvPr>
            <p:ph type="title"/>
          </p:nvPr>
        </p:nvSpPr>
        <p:spPr>
          <a:xfrm>
            <a:off x="252925" y="1123825"/>
            <a:ext cx="3111164"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5500" dirty="0"/>
              <a:t>Voting Rights of Board Members</a:t>
            </a:r>
            <a:endParaRPr sz="5500" dirty="0"/>
          </a:p>
        </p:txBody>
      </p:sp>
      <p:sp>
        <p:nvSpPr>
          <p:cNvPr id="205" name="Google Shape;205;g149fa7940c5_6_0"/>
          <p:cNvSpPr txBox="1">
            <a:spLocks noGrp="1"/>
          </p:cNvSpPr>
          <p:nvPr>
            <p:ph type="body" idx="1"/>
          </p:nvPr>
        </p:nvSpPr>
        <p:spPr>
          <a:xfrm>
            <a:off x="3869268" y="158044"/>
            <a:ext cx="7315200" cy="6186315"/>
          </a:xfrm>
          <a:prstGeom prst="rect">
            <a:avLst/>
          </a:prstGeom>
          <a:noFill/>
          <a:ln>
            <a:noFill/>
          </a:ln>
        </p:spPr>
        <p:txBody>
          <a:bodyPr spcFirstLastPara="1" wrap="square" lIns="91425" tIns="45700" rIns="91425" bIns="45700" anchor="ctr" anchorCtr="0">
            <a:normAutofit/>
          </a:bodyPr>
          <a:lstStyle/>
          <a:p>
            <a:pPr marL="114300" indent="0" algn="l">
              <a:buNone/>
            </a:pPr>
            <a:r>
              <a:rPr lang="en-US" sz="1800" b="1" dirty="0">
                <a:solidFill>
                  <a:srgbClr val="000000"/>
                </a:solidFill>
                <a:effectLst/>
                <a:latin typeface="Lucida Sans Unicode" panose="020B0602030504020204" pitchFamily="34" charset="0"/>
              </a:rPr>
              <a:t>From our Founders:</a:t>
            </a:r>
          </a:p>
          <a:p>
            <a:pPr marL="114300" indent="0" algn="l">
              <a:buNone/>
            </a:pPr>
            <a:r>
              <a:rPr lang="en-US" sz="1800" b="0" i="1" dirty="0">
                <a:solidFill>
                  <a:srgbClr val="000000"/>
                </a:solidFill>
                <a:effectLst/>
                <a:latin typeface="Lucida Sans Unicode" panose="020B0602030504020204" pitchFamily="34" charset="0"/>
              </a:rPr>
              <a:t>Thank you for reaching out on this important question.</a:t>
            </a:r>
          </a:p>
          <a:p>
            <a:pPr marL="114300" indent="0" algn="l">
              <a:buNone/>
            </a:pPr>
            <a:r>
              <a:rPr lang="en-US" sz="1800" b="0" i="1" dirty="0">
                <a:solidFill>
                  <a:srgbClr val="000000"/>
                </a:solidFill>
                <a:effectLst/>
                <a:latin typeface="Lucida Sans Unicode" panose="020B0602030504020204" pitchFamily="34" charset="0"/>
              </a:rPr>
              <a:t>The CoDA Board of Trustees is responsible for the business and legal side of the Fellowship. CoDA is a nonprofit Incorporated business with legal responsibilities, which tends to be forgotten when issues come up at Conference. The Board is not the authority, but they are the current responsible parties legally to the corporation and fellowship and (we feel) need to have individual votes as Board Members. Each Co-Dependents Anonymous Inc. Board Member has a legal responsibility to maintain the legitimacy of the organization as a whole. That is a big responsibility, and we need that to maintain the nonprofit status. They are different from CoRe</a:t>
            </a:r>
            <a:r>
              <a:rPr lang="en-US" sz="1800" b="0" i="1">
                <a:solidFill>
                  <a:srgbClr val="000000"/>
                </a:solidFill>
                <a:effectLst/>
                <a:latin typeface="Lucida Sans Unicode" panose="020B0602030504020204" pitchFamily="34" charset="0"/>
              </a:rPr>
              <a:t>, CoRe is </a:t>
            </a:r>
            <a:r>
              <a:rPr lang="en-US" sz="1800" b="0" i="1" dirty="0">
                <a:solidFill>
                  <a:srgbClr val="000000"/>
                </a:solidFill>
                <a:effectLst/>
                <a:latin typeface="Lucida Sans Unicode" panose="020B0602030504020204" pitchFamily="34" charset="0"/>
              </a:rPr>
              <a:t>not responsible for the business and legal side of Co-Dependents Anonymous Inc. It would be unfair to ask CoDA members to be a Board Member without having a right to vote.</a:t>
            </a:r>
          </a:p>
          <a:p>
            <a:pPr marL="114300" indent="0" algn="l">
              <a:buNone/>
            </a:pPr>
            <a:r>
              <a:rPr lang="en-US" sz="1800" b="0" i="1" dirty="0">
                <a:solidFill>
                  <a:srgbClr val="000000"/>
                </a:solidFill>
                <a:effectLst/>
                <a:latin typeface="Lucida Sans Unicode" panose="020B0602030504020204" pitchFamily="34" charset="0"/>
              </a:rPr>
              <a:t>We hope this helps. Let us know if there are any questions.</a:t>
            </a:r>
          </a:p>
          <a:p>
            <a:pPr marL="114300" indent="0" algn="l">
              <a:buNone/>
            </a:pPr>
            <a:r>
              <a:rPr lang="en-US" sz="1800" b="0" i="1" dirty="0">
                <a:solidFill>
                  <a:srgbClr val="000000"/>
                </a:solidFill>
                <a:effectLst/>
                <a:latin typeface="Lucida Sans Unicode" panose="020B0602030504020204" pitchFamily="34" charset="0"/>
              </a:rPr>
              <a:t>Peace,</a:t>
            </a:r>
          </a:p>
          <a:p>
            <a:pPr marL="114300" indent="0" algn="l">
              <a:buNone/>
            </a:pPr>
            <a:r>
              <a:rPr lang="en-US" sz="1800" b="0" i="1" dirty="0">
                <a:solidFill>
                  <a:srgbClr val="000000"/>
                </a:solidFill>
                <a:effectLst/>
                <a:latin typeface="Lucida Sans Unicode" panose="020B0602030504020204" pitchFamily="34" charset="0"/>
              </a:rPr>
              <a:t>Ken and Mary</a:t>
            </a:r>
          </a:p>
          <a:p>
            <a:pPr marL="0" lvl="0" indent="0" algn="l" rtl="0">
              <a:lnSpc>
                <a:spcPct val="110000"/>
              </a:lnSpc>
              <a:spcBef>
                <a:spcPts val="1200"/>
              </a:spcBef>
              <a:spcAft>
                <a:spcPts val="0"/>
              </a:spcAft>
              <a:buClr>
                <a:schemeClr val="dk1"/>
              </a:buClr>
              <a:buSzPct val="100000"/>
              <a:buNone/>
            </a:pPr>
            <a:endParaRPr sz="264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49fa7940c5_6_0"/>
          <p:cNvSpPr txBox="1">
            <a:spLocks noGrp="1"/>
          </p:cNvSpPr>
          <p:nvPr>
            <p:ph type="title"/>
          </p:nvPr>
        </p:nvSpPr>
        <p:spPr>
          <a:xfrm>
            <a:off x="252926" y="1123825"/>
            <a:ext cx="25899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sz="5500"/>
              <a:t>Call </a:t>
            </a:r>
            <a:endParaRPr sz="5500"/>
          </a:p>
          <a:p>
            <a:pPr marL="0" lvl="0" indent="0" algn="l" rtl="0">
              <a:lnSpc>
                <a:spcPct val="90000"/>
              </a:lnSpc>
              <a:spcBef>
                <a:spcPts val="0"/>
              </a:spcBef>
              <a:spcAft>
                <a:spcPts val="0"/>
              </a:spcAft>
              <a:buSzPts val="1800"/>
              <a:buNone/>
            </a:pPr>
            <a:r>
              <a:rPr lang="en-CA" sz="5500"/>
              <a:t>for </a:t>
            </a:r>
            <a:endParaRPr sz="5500"/>
          </a:p>
          <a:p>
            <a:pPr marL="0" lvl="0" indent="0" algn="l" rtl="0">
              <a:lnSpc>
                <a:spcPct val="90000"/>
              </a:lnSpc>
              <a:spcBef>
                <a:spcPts val="0"/>
              </a:spcBef>
              <a:spcAft>
                <a:spcPts val="0"/>
              </a:spcAft>
              <a:buSzPts val="1800"/>
              <a:buNone/>
            </a:pPr>
            <a:r>
              <a:rPr lang="en-CA" sz="5500"/>
              <a:t>Board </a:t>
            </a:r>
            <a:endParaRPr sz="5500"/>
          </a:p>
          <a:p>
            <a:pPr marL="0" lvl="0" indent="0" algn="l" rtl="0">
              <a:lnSpc>
                <a:spcPct val="90000"/>
              </a:lnSpc>
              <a:spcBef>
                <a:spcPts val="0"/>
              </a:spcBef>
              <a:spcAft>
                <a:spcPts val="0"/>
              </a:spcAft>
              <a:buSzPts val="1800"/>
              <a:buNone/>
            </a:pPr>
            <a:r>
              <a:rPr lang="en-CA" sz="5500"/>
              <a:t>Service</a:t>
            </a:r>
            <a:endParaRPr sz="5500"/>
          </a:p>
        </p:txBody>
      </p:sp>
      <p:sp>
        <p:nvSpPr>
          <p:cNvPr id="205" name="Google Shape;205;g149fa7940c5_6_0"/>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rmAutofit fontScale="85000" lnSpcReduction="20000"/>
          </a:bodyPr>
          <a:lstStyle/>
          <a:p>
            <a:pPr marL="182880" lvl="0" indent="-192405" algn="l" rtl="0">
              <a:lnSpc>
                <a:spcPct val="110000"/>
              </a:lnSpc>
              <a:spcBef>
                <a:spcPts val="1200"/>
              </a:spcBef>
              <a:spcAft>
                <a:spcPts val="0"/>
              </a:spcAft>
              <a:buClr>
                <a:schemeClr val="dk1"/>
              </a:buClr>
              <a:buSzPct val="100000"/>
              <a:buChar char="●"/>
            </a:pPr>
            <a:r>
              <a:rPr lang="en-CA" dirty="0">
                <a:solidFill>
                  <a:schemeClr val="dk1"/>
                </a:solidFill>
                <a:latin typeface="Arial"/>
                <a:ea typeface="Arial"/>
                <a:cs typeface="Arial"/>
                <a:sym typeface="Arial"/>
              </a:rPr>
              <a:t>Full Board complement is </a:t>
            </a:r>
            <a:r>
              <a:rPr lang="en-CA" b="1" dirty="0">
                <a:solidFill>
                  <a:schemeClr val="dk1"/>
                </a:solidFill>
                <a:latin typeface="Arial"/>
                <a:ea typeface="Arial"/>
                <a:cs typeface="Arial"/>
                <a:sym typeface="Arial"/>
              </a:rPr>
              <a:t>11 trustees</a:t>
            </a:r>
            <a:r>
              <a:rPr lang="en-CA" dirty="0">
                <a:solidFill>
                  <a:schemeClr val="dk1"/>
                </a:solidFill>
                <a:latin typeface="Arial"/>
                <a:ea typeface="Arial"/>
                <a:cs typeface="Arial"/>
                <a:sym typeface="Arial"/>
              </a:rPr>
              <a:t> for efficient and effective administration and communication between Fellowship and Board of Trustees. </a:t>
            </a:r>
            <a:endParaRPr dirty="0">
              <a:solidFill>
                <a:schemeClr val="dk1"/>
              </a:solidFill>
              <a:latin typeface="Arial"/>
              <a:ea typeface="Arial"/>
              <a:cs typeface="Arial"/>
              <a:sym typeface="Arial"/>
            </a:endParaRPr>
          </a:p>
          <a:p>
            <a:pPr marL="182880" lvl="0" indent="-192405" algn="l" rtl="0">
              <a:lnSpc>
                <a:spcPct val="110000"/>
              </a:lnSpc>
              <a:spcBef>
                <a:spcPts val="1200"/>
              </a:spcBef>
              <a:spcAft>
                <a:spcPts val="0"/>
              </a:spcAft>
              <a:buClr>
                <a:schemeClr val="dk1"/>
              </a:buClr>
              <a:buSzPct val="100000"/>
              <a:buFont typeface="Arial"/>
              <a:buChar char="●"/>
            </a:pPr>
            <a:r>
              <a:rPr lang="en-CA" dirty="0">
                <a:solidFill>
                  <a:schemeClr val="dk1"/>
                </a:solidFill>
                <a:latin typeface="Arial"/>
                <a:ea typeface="Arial"/>
                <a:cs typeface="Arial"/>
                <a:sym typeface="Arial"/>
              </a:rPr>
              <a:t>If you have attended a past </a:t>
            </a:r>
            <a:r>
              <a:rPr lang="en-CA" dirty="0" err="1">
                <a:solidFill>
                  <a:schemeClr val="dk1"/>
                </a:solidFill>
                <a:latin typeface="Arial"/>
                <a:ea typeface="Arial"/>
                <a:cs typeface="Arial"/>
                <a:sym typeface="Arial"/>
              </a:rPr>
              <a:t>CoDA</a:t>
            </a:r>
            <a:r>
              <a:rPr lang="en-CA" dirty="0">
                <a:solidFill>
                  <a:schemeClr val="dk1"/>
                </a:solidFill>
                <a:latin typeface="Arial"/>
                <a:ea typeface="Arial"/>
                <a:cs typeface="Arial"/>
                <a:sym typeface="Arial"/>
              </a:rPr>
              <a:t> Service Conference as a delegate or a trusted servant, please consider applying for Board service. The application form and requirements are found here: https://</a:t>
            </a:r>
            <a:r>
              <a:rPr lang="en-CA" dirty="0" err="1">
                <a:solidFill>
                  <a:schemeClr val="dk1"/>
                </a:solidFill>
                <a:latin typeface="Arial"/>
                <a:ea typeface="Arial"/>
                <a:cs typeface="Arial"/>
                <a:sym typeface="Arial"/>
              </a:rPr>
              <a:t>coda.org</a:t>
            </a:r>
            <a:r>
              <a:rPr lang="en-CA" dirty="0">
                <a:solidFill>
                  <a:schemeClr val="dk1"/>
                </a:solidFill>
                <a:latin typeface="Arial"/>
                <a:ea typeface="Arial"/>
                <a:cs typeface="Arial"/>
                <a:sym typeface="Arial"/>
              </a:rPr>
              <a:t>/service-info/board-main-page/ as well as online in the Delegate Package</a:t>
            </a:r>
            <a:endParaRPr dirty="0">
              <a:solidFill>
                <a:schemeClr val="dk1"/>
              </a:solidFill>
              <a:latin typeface="Arial"/>
              <a:ea typeface="Arial"/>
              <a:cs typeface="Arial"/>
              <a:sym typeface="Arial"/>
            </a:endParaRPr>
          </a:p>
          <a:p>
            <a:pPr marL="182880" lvl="0" indent="-180656" algn="l" rtl="0">
              <a:lnSpc>
                <a:spcPct val="110000"/>
              </a:lnSpc>
              <a:spcBef>
                <a:spcPts val="1200"/>
              </a:spcBef>
              <a:spcAft>
                <a:spcPts val="0"/>
              </a:spcAft>
              <a:buClr>
                <a:schemeClr val="dk1"/>
              </a:buClr>
              <a:buSzPts val="1530"/>
              <a:buFont typeface="Arial"/>
              <a:buChar char="●"/>
            </a:pPr>
            <a:r>
              <a:rPr lang="en-CA" dirty="0">
                <a:solidFill>
                  <a:schemeClr val="dk1"/>
                </a:solidFill>
                <a:latin typeface="Arial"/>
                <a:ea typeface="Arial"/>
                <a:cs typeface="Arial"/>
                <a:sym typeface="Arial"/>
              </a:rPr>
              <a:t>The Board has 5 members rolling off upon completion of this 2023 CSC.</a:t>
            </a:r>
            <a:endParaRPr sz="100" dirty="0">
              <a:solidFill>
                <a:schemeClr val="dk1"/>
              </a:solidFill>
              <a:latin typeface="Arial"/>
              <a:ea typeface="Arial"/>
              <a:cs typeface="Arial"/>
              <a:sym typeface="Arial"/>
            </a:endParaRPr>
          </a:p>
          <a:p>
            <a:pPr marL="457200" lvl="0" indent="-334327" algn="l" rtl="0">
              <a:lnSpc>
                <a:spcPct val="110000"/>
              </a:lnSpc>
              <a:spcBef>
                <a:spcPts val="1200"/>
              </a:spcBef>
              <a:spcAft>
                <a:spcPts val="0"/>
              </a:spcAft>
              <a:buClr>
                <a:schemeClr val="dk1"/>
              </a:buClr>
              <a:buSzPct val="90000"/>
              <a:buFont typeface="Arial"/>
              <a:buAutoNum type="arabicPeriod"/>
            </a:pPr>
            <a:r>
              <a:rPr lang="en-CA" dirty="0">
                <a:solidFill>
                  <a:schemeClr val="dk1"/>
                </a:solidFill>
                <a:latin typeface="Arial"/>
                <a:ea typeface="Arial"/>
                <a:cs typeface="Arial"/>
                <a:sym typeface="Arial"/>
              </a:rPr>
              <a:t>Chair- Gail S / Nevada</a:t>
            </a:r>
            <a:endParaRPr dirty="0">
              <a:solidFill>
                <a:schemeClr val="dk1"/>
              </a:solidFill>
              <a:latin typeface="Arial"/>
              <a:ea typeface="Arial"/>
              <a:cs typeface="Arial"/>
              <a:sym typeface="Arial"/>
            </a:endParaRPr>
          </a:p>
          <a:p>
            <a:pPr marL="457200" lvl="0" indent="-334327" algn="l" rtl="0">
              <a:lnSpc>
                <a:spcPct val="110000"/>
              </a:lnSpc>
              <a:spcBef>
                <a:spcPts val="0"/>
              </a:spcBef>
              <a:spcAft>
                <a:spcPts val="0"/>
              </a:spcAft>
              <a:buClr>
                <a:schemeClr val="dk1"/>
              </a:buClr>
              <a:buSzPct val="90000"/>
              <a:buFont typeface="Arial"/>
              <a:buAutoNum type="arabicPeriod"/>
            </a:pPr>
            <a:r>
              <a:rPr lang="en-CA" dirty="0">
                <a:solidFill>
                  <a:schemeClr val="dk1"/>
                </a:solidFill>
                <a:latin typeface="Arial"/>
                <a:ea typeface="Arial"/>
                <a:cs typeface="Arial"/>
                <a:sym typeface="Arial"/>
              </a:rPr>
              <a:t>Treasurer - Barbara D / </a:t>
            </a:r>
            <a:r>
              <a:rPr lang="en-CA" dirty="0" err="1">
                <a:solidFill>
                  <a:schemeClr val="dk1"/>
                </a:solidFill>
                <a:latin typeface="Arial"/>
                <a:ea typeface="Arial"/>
                <a:cs typeface="Arial"/>
                <a:sym typeface="Arial"/>
              </a:rPr>
              <a:t>NorCal</a:t>
            </a:r>
            <a:endParaRPr dirty="0">
              <a:solidFill>
                <a:schemeClr val="dk1"/>
              </a:solidFill>
              <a:latin typeface="Arial"/>
              <a:ea typeface="Arial"/>
              <a:cs typeface="Arial"/>
              <a:sym typeface="Arial"/>
            </a:endParaRPr>
          </a:p>
          <a:p>
            <a:pPr marL="457200" lvl="0" indent="-334327" algn="l" rtl="0">
              <a:lnSpc>
                <a:spcPct val="110000"/>
              </a:lnSpc>
              <a:spcBef>
                <a:spcPts val="0"/>
              </a:spcBef>
              <a:spcAft>
                <a:spcPts val="0"/>
              </a:spcAft>
              <a:buClr>
                <a:schemeClr val="dk1"/>
              </a:buClr>
              <a:buSzPct val="90000"/>
              <a:buFont typeface="Arial"/>
              <a:buAutoNum type="arabicPeriod"/>
            </a:pPr>
            <a:r>
              <a:rPr lang="en-CA" dirty="0">
                <a:solidFill>
                  <a:schemeClr val="dk1"/>
                </a:solidFill>
                <a:latin typeface="Arial"/>
                <a:ea typeface="Arial"/>
                <a:cs typeface="Arial"/>
                <a:sym typeface="Arial"/>
              </a:rPr>
              <a:t>Member at large - Yaniv S / Israel</a:t>
            </a:r>
            <a:endParaRPr dirty="0">
              <a:solidFill>
                <a:schemeClr val="dk1"/>
              </a:solidFill>
              <a:latin typeface="Arial"/>
              <a:ea typeface="Arial"/>
              <a:cs typeface="Arial"/>
              <a:sym typeface="Arial"/>
            </a:endParaRPr>
          </a:p>
          <a:p>
            <a:pPr marL="457200" lvl="0" indent="-334327" algn="l" rtl="0">
              <a:lnSpc>
                <a:spcPct val="110000"/>
              </a:lnSpc>
              <a:spcBef>
                <a:spcPts val="0"/>
              </a:spcBef>
              <a:spcAft>
                <a:spcPts val="0"/>
              </a:spcAft>
              <a:buClr>
                <a:schemeClr val="dk1"/>
              </a:buClr>
              <a:buSzPct val="90000"/>
              <a:buFont typeface="Arial"/>
              <a:buAutoNum type="arabicPeriod"/>
            </a:pPr>
            <a:r>
              <a:rPr lang="en-CA" dirty="0">
                <a:solidFill>
                  <a:schemeClr val="dk1"/>
                </a:solidFill>
                <a:latin typeface="Arial"/>
                <a:ea typeface="Arial"/>
                <a:cs typeface="Arial"/>
                <a:sym typeface="Arial"/>
              </a:rPr>
              <a:t>Member at large - Faith J / ON Canada</a:t>
            </a:r>
            <a:endParaRPr dirty="0">
              <a:solidFill>
                <a:schemeClr val="dk1"/>
              </a:solidFill>
              <a:latin typeface="Arial"/>
              <a:ea typeface="Arial"/>
              <a:cs typeface="Arial"/>
              <a:sym typeface="Arial"/>
            </a:endParaRPr>
          </a:p>
          <a:p>
            <a:pPr marL="457200" lvl="0" indent="-334327" algn="l" rtl="0">
              <a:lnSpc>
                <a:spcPct val="110000"/>
              </a:lnSpc>
              <a:spcBef>
                <a:spcPts val="0"/>
              </a:spcBef>
              <a:spcAft>
                <a:spcPts val="0"/>
              </a:spcAft>
              <a:buClr>
                <a:schemeClr val="dk1"/>
              </a:buClr>
              <a:buSzPct val="90000"/>
              <a:buFont typeface="Arial"/>
              <a:buAutoNum type="arabicPeriod"/>
            </a:pPr>
            <a:r>
              <a:rPr lang="en-CA" dirty="0">
                <a:solidFill>
                  <a:schemeClr val="dk1"/>
                </a:solidFill>
                <a:latin typeface="Arial"/>
                <a:ea typeface="Arial"/>
                <a:cs typeface="Arial"/>
                <a:sym typeface="Arial"/>
              </a:rPr>
              <a:t>Member at large - Joe R / Guatemala</a:t>
            </a:r>
            <a:endParaRPr dirty="0">
              <a:solidFill>
                <a:schemeClr val="dk1"/>
              </a:solidFill>
              <a:latin typeface="Arial"/>
              <a:ea typeface="Arial"/>
              <a:cs typeface="Arial"/>
              <a:sym typeface="Arial"/>
            </a:endParaRPr>
          </a:p>
          <a:p>
            <a:pPr marL="0" lvl="0" indent="0" algn="l" rtl="0">
              <a:lnSpc>
                <a:spcPct val="170000"/>
              </a:lnSpc>
              <a:spcBef>
                <a:spcPts val="0"/>
              </a:spcBef>
              <a:spcAft>
                <a:spcPts val="0"/>
              </a:spcAft>
              <a:buClr>
                <a:schemeClr val="dk1"/>
              </a:buClr>
              <a:buSzPct val="57659"/>
              <a:buFont typeface="Arial"/>
              <a:buNone/>
            </a:pPr>
            <a:endParaRPr sz="1907" dirty="0">
              <a:solidFill>
                <a:schemeClr val="dk1"/>
              </a:solidFill>
              <a:latin typeface="Arial"/>
              <a:ea typeface="Arial"/>
              <a:cs typeface="Arial"/>
              <a:sym typeface="Arial"/>
            </a:endParaRPr>
          </a:p>
          <a:p>
            <a:pPr marL="0" lvl="0" indent="0" algn="ctr" rtl="0">
              <a:lnSpc>
                <a:spcPct val="170000"/>
              </a:lnSpc>
              <a:spcBef>
                <a:spcPts val="0"/>
              </a:spcBef>
              <a:spcAft>
                <a:spcPts val="0"/>
              </a:spcAft>
              <a:buClr>
                <a:schemeClr val="dk1"/>
              </a:buClr>
              <a:buSzPct val="83481"/>
              <a:buFont typeface="Arial"/>
              <a:buNone/>
            </a:pPr>
            <a:r>
              <a:rPr lang="en-CA" sz="1317" dirty="0">
                <a:solidFill>
                  <a:schemeClr val="dk1"/>
                </a:solidFill>
                <a:latin typeface="Arial"/>
                <a:ea typeface="Arial"/>
                <a:cs typeface="Arial"/>
                <a:sym typeface="Arial"/>
              </a:rPr>
              <a:t>     </a:t>
            </a:r>
            <a:r>
              <a:rPr lang="en-CA" sz="1845" dirty="0">
                <a:solidFill>
                  <a:schemeClr val="dk1"/>
                </a:solidFill>
                <a:latin typeface="Arial"/>
                <a:ea typeface="Arial"/>
                <a:cs typeface="Arial"/>
                <a:sym typeface="Arial"/>
              </a:rPr>
              <a:t>Your 2022/2023 Board in Service </a:t>
            </a:r>
            <a:endParaRPr dirty="0"/>
          </a:p>
          <a:p>
            <a:pPr marL="0" lvl="0" indent="0" algn="ctr" rtl="0">
              <a:lnSpc>
                <a:spcPct val="170000"/>
              </a:lnSpc>
              <a:spcBef>
                <a:spcPts val="0"/>
              </a:spcBef>
              <a:spcAft>
                <a:spcPts val="0"/>
              </a:spcAft>
              <a:buClr>
                <a:schemeClr val="dk1"/>
              </a:buClr>
              <a:buSzPct val="83480"/>
              <a:buFont typeface="Arial"/>
              <a:buNone/>
            </a:pPr>
            <a:r>
              <a:rPr lang="en-CA" sz="1845" dirty="0">
                <a:solidFill>
                  <a:schemeClr val="dk1"/>
                </a:solidFill>
                <a:latin typeface="Arial"/>
                <a:ea typeface="Arial"/>
                <a:cs typeface="Arial"/>
                <a:sym typeface="Arial"/>
              </a:rPr>
              <a:t>Gail, Katherine, Barbara, Faith, Florence, Joe, Lisa, Steve, Tina, Yaniv</a:t>
            </a:r>
            <a:endParaRPr sz="2645" dirty="0"/>
          </a:p>
        </p:txBody>
      </p:sp>
    </p:spTree>
    <p:extLst>
      <p:ext uri="{BB962C8B-B14F-4D97-AF65-F5344CB8AC3E}">
        <p14:creationId xmlns:p14="http://schemas.microsoft.com/office/powerpoint/2010/main" val="247450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4BE2-FFCA-0CC5-64D2-2E72D8B0E7DE}"/>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6A9754F5-31A1-5374-8702-AAE72B162338}"/>
              </a:ext>
            </a:extLst>
          </p:cNvPr>
          <p:cNvSpPr>
            <a:spLocks noGrp="1"/>
          </p:cNvSpPr>
          <p:nvPr>
            <p:ph type="body" idx="1"/>
          </p:nvPr>
        </p:nvSpPr>
        <p:spPr/>
        <p:txBody>
          <a:bodyPr/>
          <a:lstStyle/>
          <a:p>
            <a:pPr marL="114300" indent="0" algn="ctr">
              <a:buNone/>
            </a:pPr>
            <a:r>
              <a:rPr lang="en-US" dirty="0">
                <a:solidFill>
                  <a:schemeClr val="tx1"/>
                </a:solidFill>
              </a:rPr>
              <a:t>Thank you for allowing us to be of Service </a:t>
            </a:r>
          </a:p>
          <a:p>
            <a:pPr marL="114300" indent="0" algn="ctr">
              <a:buNone/>
            </a:pPr>
            <a:r>
              <a:rPr lang="en-US" dirty="0">
                <a:solidFill>
                  <a:schemeClr val="tx1"/>
                </a:solidFill>
              </a:rPr>
              <a:t>to our </a:t>
            </a:r>
            <a:r>
              <a:rPr lang="en-US" dirty="0" err="1">
                <a:solidFill>
                  <a:schemeClr val="tx1"/>
                </a:solidFill>
              </a:rPr>
              <a:t>CoDA</a:t>
            </a:r>
            <a:r>
              <a:rPr lang="en-US" dirty="0">
                <a:solidFill>
                  <a:schemeClr val="tx1"/>
                </a:solidFill>
              </a:rPr>
              <a:t> Fellowship.</a:t>
            </a:r>
          </a:p>
          <a:p>
            <a:pPr marL="114300" indent="0">
              <a:buNone/>
            </a:pPr>
            <a:endParaRPr lang="en-US" dirty="0"/>
          </a:p>
          <a:p>
            <a:pPr marL="114300" indent="0" algn="ctr">
              <a:buNone/>
            </a:pPr>
            <a:r>
              <a:rPr lang="en-CA" sz="2000" i="1" dirty="0">
                <a:solidFill>
                  <a:schemeClr val="dk1"/>
                </a:solidFill>
                <a:latin typeface="Arial"/>
                <a:ea typeface="Arial"/>
                <a:cs typeface="Arial"/>
                <a:sym typeface="Arial"/>
              </a:rPr>
              <a:t>Gail, Katherine, Barbara, Faith, Florence, </a:t>
            </a:r>
          </a:p>
          <a:p>
            <a:pPr marL="114300" indent="0" algn="ctr">
              <a:buNone/>
            </a:pPr>
            <a:r>
              <a:rPr lang="en-CA" sz="2000" i="1" dirty="0">
                <a:solidFill>
                  <a:schemeClr val="dk1"/>
                </a:solidFill>
                <a:latin typeface="Arial"/>
                <a:ea typeface="Arial"/>
                <a:cs typeface="Arial"/>
                <a:sym typeface="Arial"/>
              </a:rPr>
              <a:t>Joe, Lisa, Steve, Tina, Yaniv</a:t>
            </a:r>
            <a:endParaRPr lang="en-CA" sz="2800" i="1" dirty="0"/>
          </a:p>
          <a:p>
            <a:pPr marL="114300" indent="0">
              <a:buNone/>
            </a:pPr>
            <a:endParaRPr lang="en-US" dirty="0"/>
          </a:p>
          <a:p>
            <a:pPr marL="114300" indent="0">
              <a:buNone/>
            </a:pPr>
            <a:endParaRPr lang="en-US" dirty="0"/>
          </a:p>
          <a:p>
            <a:pPr marL="114300" indent="0">
              <a:buNone/>
            </a:pPr>
            <a:endParaRPr lang="en-US" dirty="0"/>
          </a:p>
          <a:p>
            <a:endParaRPr lang="en-US" dirty="0"/>
          </a:p>
        </p:txBody>
      </p:sp>
    </p:spTree>
    <p:extLst>
      <p:ext uri="{BB962C8B-B14F-4D97-AF65-F5344CB8AC3E}">
        <p14:creationId xmlns:p14="http://schemas.microsoft.com/office/powerpoint/2010/main" val="321653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txBox="1">
            <a:spLocks noGrp="1"/>
          </p:cNvSpPr>
          <p:nvPr>
            <p:ph type="title"/>
          </p:nvPr>
        </p:nvSpPr>
        <p:spPr>
          <a:xfrm>
            <a:off x="1539116" y="864108"/>
            <a:ext cx="3073914" cy="5120639"/>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2626"/>
              </a:buClr>
              <a:buSzPts val="3600"/>
              <a:buFont typeface="Arial"/>
              <a:buNone/>
            </a:pPr>
            <a:r>
              <a:rPr lang="en-CA">
                <a:solidFill>
                  <a:srgbClr val="262626"/>
                </a:solidFill>
                <a:latin typeface="Arial"/>
                <a:ea typeface="Arial"/>
                <a:cs typeface="Arial"/>
                <a:sym typeface="Arial"/>
              </a:rPr>
              <a:t>2022-2023 CoDA Board Members</a:t>
            </a:r>
            <a:endParaRPr/>
          </a:p>
        </p:txBody>
      </p:sp>
      <p:sp>
        <p:nvSpPr>
          <p:cNvPr id="104" name="Google Shape;104;p2"/>
          <p:cNvSpPr/>
          <p:nvPr/>
        </p:nvSpPr>
        <p:spPr>
          <a:xfrm>
            <a:off x="0" y="761999"/>
            <a:ext cx="1286934"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5" name="Google Shape;105;p2"/>
          <p:cNvCxnSpPr/>
          <p:nvPr/>
        </p:nvCxnSpPr>
        <p:spPr>
          <a:xfrm>
            <a:off x="4951129" y="2085681"/>
            <a:ext cx="0" cy="2686639"/>
          </a:xfrm>
          <a:prstGeom prst="straightConnector1">
            <a:avLst/>
          </a:prstGeom>
          <a:noFill/>
          <a:ln w="12700" cap="flat" cmpd="sng">
            <a:solidFill>
              <a:srgbClr val="7F7F7F"/>
            </a:solidFill>
            <a:prstDash val="solid"/>
            <a:round/>
            <a:headEnd type="none" w="sm" len="sm"/>
            <a:tailEnd type="none" w="sm" len="sm"/>
          </a:ln>
        </p:spPr>
      </p:cxnSp>
      <p:sp>
        <p:nvSpPr>
          <p:cNvPr id="106" name="Google Shape;106;p2"/>
          <p:cNvSpPr txBox="1">
            <a:spLocks noGrp="1"/>
          </p:cNvSpPr>
          <p:nvPr>
            <p:ph type="body" idx="1"/>
          </p:nvPr>
        </p:nvSpPr>
        <p:spPr>
          <a:xfrm>
            <a:off x="5289229" y="864108"/>
            <a:ext cx="5910677" cy="512064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ct val="108108"/>
              <a:buNone/>
            </a:pPr>
            <a:r>
              <a:rPr lang="en-CA" b="1">
                <a:latin typeface="Arial"/>
                <a:ea typeface="Arial"/>
                <a:cs typeface="Arial"/>
                <a:sym typeface="Arial"/>
              </a:rPr>
              <a:t>Officers</a:t>
            </a:r>
            <a:endParaRPr/>
          </a:p>
          <a:p>
            <a:pPr marL="182880" lvl="0" indent="-182880" algn="l" rtl="0">
              <a:lnSpc>
                <a:spcPct val="90000"/>
              </a:lnSpc>
              <a:spcBef>
                <a:spcPts val="1200"/>
              </a:spcBef>
              <a:spcAft>
                <a:spcPts val="0"/>
              </a:spcAft>
              <a:buSzPct val="108108"/>
              <a:buChar char="●"/>
            </a:pPr>
            <a:r>
              <a:rPr lang="en-CA">
                <a:latin typeface="Arial"/>
                <a:ea typeface="Arial"/>
                <a:cs typeface="Arial"/>
                <a:sym typeface="Arial"/>
              </a:rPr>
              <a:t>Chair – Gail S / Nevada</a:t>
            </a:r>
            <a:endParaRPr>
              <a:latin typeface="Arial"/>
              <a:ea typeface="Arial"/>
              <a:cs typeface="Arial"/>
              <a:sym typeface="Arial"/>
            </a:endParaRPr>
          </a:p>
          <a:p>
            <a:pPr marL="182880" lvl="0" indent="-182880" algn="l" rtl="0">
              <a:lnSpc>
                <a:spcPct val="90000"/>
              </a:lnSpc>
              <a:spcBef>
                <a:spcPts val="1200"/>
              </a:spcBef>
              <a:spcAft>
                <a:spcPts val="0"/>
              </a:spcAft>
              <a:buSzPct val="97297"/>
              <a:buFont typeface="Arial"/>
              <a:buChar char="●"/>
            </a:pPr>
            <a:r>
              <a:rPr lang="en-CA">
                <a:latin typeface="Arial"/>
                <a:ea typeface="Arial"/>
                <a:cs typeface="Arial"/>
                <a:sym typeface="Arial"/>
              </a:rPr>
              <a:t>Vice Chair – Katherine T / Arizona</a:t>
            </a:r>
            <a:endParaRPr>
              <a:latin typeface="Arial"/>
              <a:ea typeface="Arial"/>
              <a:cs typeface="Arial"/>
              <a:sym typeface="Arial"/>
            </a:endParaRPr>
          </a:p>
          <a:p>
            <a:pPr marL="182880" lvl="0" indent="-182880" algn="l" rtl="0">
              <a:lnSpc>
                <a:spcPct val="90000"/>
              </a:lnSpc>
              <a:spcBef>
                <a:spcPts val="1200"/>
              </a:spcBef>
              <a:spcAft>
                <a:spcPts val="0"/>
              </a:spcAft>
              <a:buSzPct val="108108"/>
              <a:buChar char="●"/>
            </a:pPr>
            <a:r>
              <a:rPr lang="en-CA">
                <a:latin typeface="Arial"/>
                <a:ea typeface="Arial"/>
                <a:cs typeface="Arial"/>
                <a:sym typeface="Arial"/>
              </a:rPr>
              <a:t>Treasurer – Barbara D / NorCal</a:t>
            </a:r>
            <a:endParaRPr/>
          </a:p>
          <a:p>
            <a:pPr marL="182880" lvl="0" indent="-182880" algn="l" rtl="0">
              <a:lnSpc>
                <a:spcPct val="90000"/>
              </a:lnSpc>
              <a:spcBef>
                <a:spcPts val="1200"/>
              </a:spcBef>
              <a:spcAft>
                <a:spcPts val="0"/>
              </a:spcAft>
              <a:buSzPct val="108108"/>
              <a:buChar char="●"/>
            </a:pPr>
            <a:r>
              <a:rPr lang="en-CA">
                <a:latin typeface="Arial"/>
                <a:ea typeface="Arial"/>
                <a:cs typeface="Arial"/>
                <a:sym typeface="Arial"/>
              </a:rPr>
              <a:t>Secretary – Lisa J / Illinois </a:t>
            </a:r>
            <a:endParaRPr>
              <a:latin typeface="Arial"/>
              <a:ea typeface="Arial"/>
              <a:cs typeface="Arial"/>
              <a:sym typeface="Arial"/>
            </a:endParaRPr>
          </a:p>
          <a:p>
            <a:pPr marL="0" lvl="0" indent="0" algn="l" rtl="0">
              <a:lnSpc>
                <a:spcPct val="90000"/>
              </a:lnSpc>
              <a:spcBef>
                <a:spcPts val="1200"/>
              </a:spcBef>
              <a:spcAft>
                <a:spcPts val="0"/>
              </a:spcAft>
              <a:buSzPct val="108108"/>
              <a:buNone/>
            </a:pPr>
            <a:r>
              <a:rPr lang="en-CA" b="1">
                <a:latin typeface="Arial"/>
                <a:ea typeface="Arial"/>
                <a:cs typeface="Arial"/>
                <a:sym typeface="Arial"/>
              </a:rPr>
              <a:t>Members at Large</a:t>
            </a:r>
            <a:endParaRPr b="1">
              <a:latin typeface="Arial"/>
              <a:ea typeface="Arial"/>
              <a:cs typeface="Arial"/>
              <a:sym typeface="Arial"/>
            </a:endParaRPr>
          </a:p>
          <a:p>
            <a:pPr marL="182880" lvl="0" indent="-182880" algn="l" rtl="0">
              <a:lnSpc>
                <a:spcPct val="90000"/>
              </a:lnSpc>
              <a:spcBef>
                <a:spcPts val="1200"/>
              </a:spcBef>
              <a:spcAft>
                <a:spcPts val="0"/>
              </a:spcAft>
              <a:buSzPct val="108108"/>
              <a:buFont typeface="Arial"/>
              <a:buChar char="●"/>
            </a:pPr>
            <a:r>
              <a:rPr lang="en-CA">
                <a:latin typeface="Arial"/>
                <a:ea typeface="Arial"/>
                <a:cs typeface="Arial"/>
                <a:sym typeface="Arial"/>
              </a:rPr>
              <a:t>Joe R / Guatemala</a:t>
            </a:r>
            <a:endParaRPr/>
          </a:p>
          <a:p>
            <a:pPr marL="182880" lvl="0" indent="-182880" algn="l" rtl="0">
              <a:lnSpc>
                <a:spcPct val="90000"/>
              </a:lnSpc>
              <a:spcBef>
                <a:spcPts val="1200"/>
              </a:spcBef>
              <a:spcAft>
                <a:spcPts val="0"/>
              </a:spcAft>
              <a:buSzPct val="108108"/>
              <a:buFont typeface="Arial"/>
              <a:buChar char="●"/>
            </a:pPr>
            <a:r>
              <a:rPr lang="en-CA">
                <a:latin typeface="Arial"/>
                <a:ea typeface="Arial"/>
                <a:cs typeface="Arial"/>
                <a:sym typeface="Arial"/>
              </a:rPr>
              <a:t>Florence F. / Maryland.</a:t>
            </a:r>
            <a:endParaRPr/>
          </a:p>
          <a:p>
            <a:pPr marL="182880" lvl="0" indent="-182880" algn="l" rtl="0">
              <a:lnSpc>
                <a:spcPct val="90000"/>
              </a:lnSpc>
              <a:spcBef>
                <a:spcPts val="1200"/>
              </a:spcBef>
              <a:spcAft>
                <a:spcPts val="0"/>
              </a:spcAft>
              <a:buSzPct val="108108"/>
              <a:buFont typeface="Arial"/>
              <a:buChar char="●"/>
            </a:pPr>
            <a:r>
              <a:rPr lang="en-CA">
                <a:latin typeface="Arial"/>
                <a:ea typeface="Arial"/>
                <a:cs typeface="Arial"/>
                <a:sym typeface="Arial"/>
              </a:rPr>
              <a:t>Yaniv S / Israel</a:t>
            </a:r>
            <a:endParaRPr/>
          </a:p>
          <a:p>
            <a:pPr marL="182880" lvl="0" indent="-182880" algn="l" rtl="0">
              <a:lnSpc>
                <a:spcPct val="90000"/>
              </a:lnSpc>
              <a:spcBef>
                <a:spcPts val="1200"/>
              </a:spcBef>
              <a:spcAft>
                <a:spcPts val="0"/>
              </a:spcAft>
              <a:buSzPct val="108108"/>
              <a:buFont typeface="Arial"/>
              <a:buChar char="●"/>
            </a:pPr>
            <a:r>
              <a:rPr lang="en-CA">
                <a:latin typeface="Arial"/>
                <a:ea typeface="Arial"/>
                <a:cs typeface="Arial"/>
                <a:sym typeface="Arial"/>
              </a:rPr>
              <a:t>Faith J / ON Canada</a:t>
            </a:r>
            <a:endParaRPr/>
          </a:p>
          <a:p>
            <a:pPr marL="182880" lvl="0" indent="-55879" algn="l" rtl="0">
              <a:lnSpc>
                <a:spcPct val="90000"/>
              </a:lnSpc>
              <a:spcBef>
                <a:spcPts val="1200"/>
              </a:spcBef>
              <a:spcAft>
                <a:spcPts val="0"/>
              </a:spcAft>
              <a:buSzPct val="108108"/>
              <a:buFont typeface="Arial"/>
              <a:buNone/>
            </a:pPr>
            <a:endParaRPr>
              <a:latin typeface="Arial"/>
              <a:ea typeface="Arial"/>
              <a:cs typeface="Arial"/>
              <a:sym typeface="Arial"/>
            </a:endParaRPr>
          </a:p>
          <a:p>
            <a:pPr marL="0" lvl="0" indent="0" algn="l" rtl="0">
              <a:lnSpc>
                <a:spcPct val="90000"/>
              </a:lnSpc>
              <a:spcBef>
                <a:spcPts val="1200"/>
              </a:spcBef>
              <a:spcAft>
                <a:spcPts val="0"/>
              </a:spcAft>
              <a:buSzPct val="97297"/>
              <a:buNone/>
            </a:pPr>
            <a:r>
              <a:rPr lang="en-CA" b="1">
                <a:latin typeface="Arial"/>
                <a:ea typeface="Arial"/>
                <a:cs typeface="Arial"/>
                <a:sym typeface="Arial"/>
              </a:rPr>
              <a:t>Alternate Board Members</a:t>
            </a:r>
            <a:endParaRPr b="1">
              <a:latin typeface="Arial"/>
              <a:ea typeface="Arial"/>
              <a:cs typeface="Arial"/>
              <a:sym typeface="Arial"/>
            </a:endParaRPr>
          </a:p>
          <a:p>
            <a:pPr marL="0" lvl="0" indent="0" algn="l" rtl="0">
              <a:lnSpc>
                <a:spcPct val="90000"/>
              </a:lnSpc>
              <a:spcBef>
                <a:spcPts val="1200"/>
              </a:spcBef>
              <a:spcAft>
                <a:spcPts val="0"/>
              </a:spcAft>
              <a:buSzPct val="108108"/>
              <a:buNone/>
            </a:pPr>
            <a:r>
              <a:rPr lang="en-CA">
                <a:latin typeface="Arial"/>
                <a:ea typeface="Arial"/>
                <a:cs typeface="Arial"/>
                <a:sym typeface="Arial"/>
              </a:rPr>
              <a:t>Steve S (Alternate #1) / Florida </a:t>
            </a:r>
            <a:endParaRPr>
              <a:latin typeface="Arial"/>
              <a:ea typeface="Arial"/>
              <a:cs typeface="Arial"/>
              <a:sym typeface="Arial"/>
            </a:endParaRPr>
          </a:p>
          <a:p>
            <a:pPr marL="0" lvl="0" indent="0" algn="l" rtl="0">
              <a:lnSpc>
                <a:spcPct val="90000"/>
              </a:lnSpc>
              <a:spcBef>
                <a:spcPts val="1200"/>
              </a:spcBef>
              <a:spcAft>
                <a:spcPts val="0"/>
              </a:spcAft>
              <a:buSzPct val="108108"/>
              <a:buNone/>
            </a:pPr>
            <a:r>
              <a:rPr lang="en-CA">
                <a:latin typeface="Arial"/>
                <a:ea typeface="Arial"/>
                <a:cs typeface="Arial"/>
                <a:sym typeface="Arial"/>
              </a:rPr>
              <a:t>Tina R (Alternate #2) / Virginia</a:t>
            </a:r>
            <a:endParaRPr>
              <a:latin typeface="Arial"/>
              <a:ea typeface="Arial"/>
              <a:cs typeface="Arial"/>
              <a:sym typeface="Arial"/>
            </a:endParaRPr>
          </a:p>
        </p:txBody>
      </p:sp>
      <p:sp>
        <p:nvSpPr>
          <p:cNvPr id="107" name="Google Shape;107;p2"/>
          <p:cNvSpPr/>
          <p:nvPr/>
        </p:nvSpPr>
        <p:spPr>
          <a:xfrm>
            <a:off x="11683988" y="767825"/>
            <a:ext cx="508012" cy="5328173"/>
          </a:xfrm>
          <a:prstGeom prst="rect">
            <a:avLst/>
          </a:prstGeom>
          <a:solidFill>
            <a:srgbClr val="C8C8C8">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g149fa7940c5_5_8"/>
          <p:cNvSpPr/>
          <p:nvPr/>
        </p:nvSpPr>
        <p:spPr>
          <a:xfrm>
            <a:off x="-3500" y="-2606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 name="Google Shape;113;g149fa7940c5_5_8"/>
          <p:cNvSpPr/>
          <p:nvPr/>
        </p:nvSpPr>
        <p:spPr>
          <a:xfrm>
            <a:off x="1" y="437227"/>
            <a:ext cx="10905900" cy="16512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4" name="Google Shape;114;g149fa7940c5_5_8"/>
          <p:cNvSpPr txBox="1">
            <a:spLocks noGrp="1"/>
          </p:cNvSpPr>
          <p:nvPr>
            <p:ph type="title"/>
          </p:nvPr>
        </p:nvSpPr>
        <p:spPr>
          <a:xfrm>
            <a:off x="1600754" y="1087374"/>
            <a:ext cx="8983500" cy="10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Arial"/>
              <a:buNone/>
            </a:pPr>
            <a:r>
              <a:rPr lang="en-CA">
                <a:latin typeface="Arial"/>
                <a:ea typeface="Arial"/>
                <a:cs typeface="Arial"/>
                <a:sym typeface="Arial"/>
              </a:rPr>
              <a:t>Board Responsibilities</a:t>
            </a:r>
            <a:endParaRPr/>
          </a:p>
        </p:txBody>
      </p:sp>
      <p:sp>
        <p:nvSpPr>
          <p:cNvPr id="115" name="Google Shape;115;g149fa7940c5_5_8"/>
          <p:cNvSpPr/>
          <p:nvPr/>
        </p:nvSpPr>
        <p:spPr>
          <a:xfrm>
            <a:off x="11014533" y="758952"/>
            <a:ext cx="1185300" cy="165120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149fa7940c5_5_8"/>
          <p:cNvSpPr/>
          <p:nvPr/>
        </p:nvSpPr>
        <p:spPr>
          <a:xfrm>
            <a:off x="775" y="2088500"/>
            <a:ext cx="1278300" cy="411840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149fa7940c5_5_8"/>
          <p:cNvSpPr/>
          <p:nvPr/>
        </p:nvSpPr>
        <p:spPr>
          <a:xfrm>
            <a:off x="1279000" y="2088425"/>
            <a:ext cx="10920900" cy="4118400"/>
          </a:xfrm>
          <a:prstGeom prst="rect">
            <a:avLst/>
          </a:prstGeom>
          <a:solidFill>
            <a:srgbClr val="D8D8D8">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 name="Google Shape;118;g149fa7940c5_5_8"/>
          <p:cNvSpPr txBox="1">
            <a:spLocks noGrp="1"/>
          </p:cNvSpPr>
          <p:nvPr>
            <p:ph type="body" idx="1"/>
          </p:nvPr>
        </p:nvSpPr>
        <p:spPr>
          <a:xfrm>
            <a:off x="1600750" y="2088350"/>
            <a:ext cx="8983500" cy="40590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Font typeface="Arial"/>
              <a:buChar char="●"/>
            </a:pPr>
            <a:r>
              <a:rPr lang="en-CA" b="0" u="none" strike="noStrike">
                <a:solidFill>
                  <a:schemeClr val="dk1"/>
                </a:solidFill>
                <a:latin typeface="Arial"/>
                <a:ea typeface="Arial"/>
                <a:cs typeface="Arial"/>
                <a:sym typeface="Arial"/>
              </a:rPr>
              <a:t>Acknowledging that we are all here for our personal recovery, the mission of the CoDA Board of Trustees is to ensure the longevity and fiscal health of the organization</a:t>
            </a:r>
            <a:endParaRPr b="0" u="none" strike="noStrike">
              <a:solidFill>
                <a:schemeClr val="dk1"/>
              </a:solidFill>
              <a:latin typeface="Arial"/>
              <a:ea typeface="Arial"/>
              <a:cs typeface="Arial"/>
              <a:sym typeface="Arial"/>
            </a:endParaRPr>
          </a:p>
          <a:p>
            <a:pPr marL="457200" lvl="0" indent="0" algn="l" rtl="0">
              <a:lnSpc>
                <a:spcPct val="90000"/>
              </a:lnSpc>
              <a:spcBef>
                <a:spcPts val="0"/>
              </a:spcBef>
              <a:spcAft>
                <a:spcPts val="0"/>
              </a:spcAft>
              <a:buSzPts val="1800"/>
              <a:buNone/>
            </a:pPr>
            <a:endParaRPr>
              <a:solidFill>
                <a:schemeClr val="dk1"/>
              </a:solidFill>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CA">
                <a:solidFill>
                  <a:schemeClr val="dk1"/>
                </a:solidFill>
                <a:latin typeface="Arial"/>
                <a:ea typeface="Arial"/>
                <a:cs typeface="Arial"/>
                <a:sym typeface="Arial"/>
              </a:rPr>
              <a:t>S</a:t>
            </a:r>
            <a:r>
              <a:rPr lang="en-CA" b="0" u="none" strike="noStrike">
                <a:solidFill>
                  <a:schemeClr val="dk1"/>
                </a:solidFill>
                <a:latin typeface="Arial"/>
                <a:ea typeface="Arial"/>
                <a:cs typeface="Arial"/>
                <a:sym typeface="Arial"/>
              </a:rPr>
              <a:t>upport the Fellowship’s ongoing service work</a:t>
            </a:r>
            <a:endParaRPr b="0" u="none" strike="noStrike">
              <a:solidFill>
                <a:schemeClr val="dk1"/>
              </a:solidFill>
              <a:latin typeface="Arial"/>
              <a:ea typeface="Arial"/>
              <a:cs typeface="Arial"/>
              <a:sym typeface="Arial"/>
            </a:endParaRPr>
          </a:p>
          <a:p>
            <a:pPr marL="457200" lvl="0" indent="0" algn="l" rtl="0">
              <a:lnSpc>
                <a:spcPct val="90000"/>
              </a:lnSpc>
              <a:spcBef>
                <a:spcPts val="0"/>
              </a:spcBef>
              <a:spcAft>
                <a:spcPts val="0"/>
              </a:spcAft>
              <a:buSzPts val="1800"/>
              <a:buNone/>
            </a:pPr>
            <a:endParaRPr>
              <a:solidFill>
                <a:schemeClr val="dk1"/>
              </a:solidFill>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CA">
                <a:solidFill>
                  <a:schemeClr val="dk1"/>
                </a:solidFill>
                <a:latin typeface="Arial"/>
                <a:ea typeface="Arial"/>
                <a:cs typeface="Arial"/>
                <a:sym typeface="Arial"/>
              </a:rPr>
              <a:t>P</a:t>
            </a:r>
            <a:r>
              <a:rPr lang="en-CA" b="0" u="none" strike="noStrike">
                <a:solidFill>
                  <a:schemeClr val="dk1"/>
                </a:solidFill>
                <a:latin typeface="Arial"/>
                <a:ea typeface="Arial"/>
                <a:cs typeface="Arial"/>
                <a:sym typeface="Arial"/>
              </a:rPr>
              <a:t>romote CoDA unity</a:t>
            </a:r>
            <a:endParaRPr b="0" u="none" strike="noStrike">
              <a:solidFill>
                <a:schemeClr val="dk1"/>
              </a:solidFill>
              <a:latin typeface="Arial"/>
              <a:ea typeface="Arial"/>
              <a:cs typeface="Arial"/>
              <a:sym typeface="Arial"/>
            </a:endParaRPr>
          </a:p>
          <a:p>
            <a:pPr marL="457200" lvl="0" indent="0" algn="l" rtl="0">
              <a:lnSpc>
                <a:spcPct val="90000"/>
              </a:lnSpc>
              <a:spcBef>
                <a:spcPts val="0"/>
              </a:spcBef>
              <a:spcAft>
                <a:spcPts val="0"/>
              </a:spcAft>
              <a:buSzPts val="1800"/>
              <a:buNone/>
            </a:pPr>
            <a:endParaRPr>
              <a:solidFill>
                <a:schemeClr val="dk1"/>
              </a:solidFill>
              <a:latin typeface="Arial"/>
              <a:ea typeface="Arial"/>
              <a:cs typeface="Arial"/>
              <a:sym typeface="Arial"/>
            </a:endParaRPr>
          </a:p>
          <a:p>
            <a:pPr marL="457200" lvl="0" indent="-342900" algn="l" rtl="0">
              <a:lnSpc>
                <a:spcPct val="90000"/>
              </a:lnSpc>
              <a:spcBef>
                <a:spcPts val="0"/>
              </a:spcBef>
              <a:spcAft>
                <a:spcPts val="0"/>
              </a:spcAft>
              <a:buSzPts val="1800"/>
              <a:buFont typeface="Arial"/>
              <a:buChar char="●"/>
            </a:pPr>
            <a:r>
              <a:rPr lang="en-CA" b="0" u="none" strike="noStrike">
                <a:solidFill>
                  <a:schemeClr val="dk1"/>
                </a:solidFill>
                <a:latin typeface="Arial"/>
                <a:ea typeface="Arial"/>
                <a:cs typeface="Arial"/>
                <a:sym typeface="Arial"/>
              </a:rPr>
              <a:t>Reach the still suffering codependent.</a:t>
            </a:r>
            <a:endParaRPr>
              <a:solidFill>
                <a:schemeClr val="dk1"/>
              </a:solidFill>
              <a:latin typeface="Arial"/>
              <a:ea typeface="Arial"/>
              <a:cs typeface="Arial"/>
              <a:sym typeface="Arial"/>
            </a:endParaRPr>
          </a:p>
          <a:p>
            <a:pPr marL="182880" lvl="0" indent="0" algn="l" rtl="0">
              <a:lnSpc>
                <a:spcPct val="90000"/>
              </a:lnSpc>
              <a:spcBef>
                <a:spcPts val="12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4"/>
          <p:cNvSpPr/>
          <p:nvPr/>
        </p:nvSpPr>
        <p:spPr>
          <a:xfrm>
            <a:off x="-3500" y="-2606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 name="Google Shape;124;p4"/>
          <p:cNvSpPr/>
          <p:nvPr/>
        </p:nvSpPr>
        <p:spPr>
          <a:xfrm>
            <a:off x="1" y="437227"/>
            <a:ext cx="10905900" cy="16512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 name="Google Shape;125;p4"/>
          <p:cNvSpPr txBox="1">
            <a:spLocks noGrp="1"/>
          </p:cNvSpPr>
          <p:nvPr>
            <p:ph type="title"/>
          </p:nvPr>
        </p:nvSpPr>
        <p:spPr>
          <a:xfrm>
            <a:off x="1600754" y="1087374"/>
            <a:ext cx="8983489" cy="10009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Arial"/>
              <a:buNone/>
            </a:pPr>
            <a:r>
              <a:rPr lang="en-CA">
                <a:latin typeface="Arial"/>
                <a:ea typeface="Arial"/>
                <a:cs typeface="Arial"/>
                <a:sym typeface="Arial"/>
              </a:rPr>
              <a:t>Board Responsibilities</a:t>
            </a:r>
            <a:endParaRPr/>
          </a:p>
        </p:txBody>
      </p:sp>
      <p:sp>
        <p:nvSpPr>
          <p:cNvPr id="126" name="Google Shape;126;p4"/>
          <p:cNvSpPr/>
          <p:nvPr/>
        </p:nvSpPr>
        <p:spPr>
          <a:xfrm>
            <a:off x="11014533" y="758952"/>
            <a:ext cx="1185379" cy="1651133"/>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a:off x="775" y="2088500"/>
            <a:ext cx="1278300" cy="411840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1279000" y="2088425"/>
            <a:ext cx="10920900" cy="4118400"/>
          </a:xfrm>
          <a:prstGeom prst="rect">
            <a:avLst/>
          </a:prstGeom>
          <a:solidFill>
            <a:srgbClr val="D8D8D8">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 name="Google Shape;129;p4"/>
          <p:cNvSpPr txBox="1">
            <a:spLocks noGrp="1"/>
          </p:cNvSpPr>
          <p:nvPr>
            <p:ph type="body" idx="1"/>
          </p:nvPr>
        </p:nvSpPr>
        <p:spPr>
          <a:xfrm>
            <a:off x="1600750" y="1172600"/>
            <a:ext cx="8983500" cy="547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endParaRPr>
              <a:solidFill>
                <a:schemeClr val="dk1"/>
              </a:solidFill>
              <a:latin typeface="Arial"/>
              <a:ea typeface="Arial"/>
              <a:cs typeface="Arial"/>
              <a:sym typeface="Arial"/>
            </a:endParaRPr>
          </a:p>
          <a:p>
            <a:pPr marL="182880" lvl="0" indent="-182880" algn="l" rtl="0">
              <a:lnSpc>
                <a:spcPct val="90000"/>
              </a:lnSpc>
              <a:spcBef>
                <a:spcPts val="1200"/>
              </a:spcBef>
              <a:spcAft>
                <a:spcPts val="0"/>
              </a:spcAft>
              <a:buSzPts val="2000"/>
              <a:buChar char="●"/>
            </a:pPr>
            <a:r>
              <a:rPr lang="en-CA">
                <a:solidFill>
                  <a:schemeClr val="dk1"/>
                </a:solidFill>
                <a:latin typeface="Arial"/>
                <a:ea typeface="Arial"/>
                <a:cs typeface="Arial"/>
                <a:sym typeface="Arial"/>
              </a:rPr>
              <a:t>Protect Foundational Documents – Twelve Steps, Twelve Traditions,Twelve Service Concepts, Preamble, Welcome (long and short version)</a:t>
            </a:r>
            <a:endParaRPr>
              <a:solidFill>
                <a:schemeClr val="dk1"/>
              </a:solidFill>
              <a:latin typeface="Arial"/>
              <a:ea typeface="Arial"/>
              <a:cs typeface="Arial"/>
              <a:sym typeface="Arial"/>
            </a:endParaRPr>
          </a:p>
          <a:p>
            <a:pPr marL="182880" lvl="0" indent="0" algn="l" rtl="0">
              <a:lnSpc>
                <a:spcPct val="90000"/>
              </a:lnSpc>
              <a:spcBef>
                <a:spcPts val="1200"/>
              </a:spcBef>
              <a:spcAft>
                <a:spcPts val="0"/>
              </a:spcAft>
              <a:buSzPts val="1800"/>
              <a:buNone/>
            </a:pPr>
            <a:endParaRPr sz="100">
              <a:solidFill>
                <a:schemeClr val="dk1"/>
              </a:solidFill>
              <a:latin typeface="Arial"/>
              <a:ea typeface="Arial"/>
              <a:cs typeface="Arial"/>
              <a:sym typeface="Arial"/>
            </a:endParaRPr>
          </a:p>
          <a:p>
            <a:pPr marL="182880" lvl="0" indent="-182880" algn="l" rtl="0">
              <a:lnSpc>
                <a:spcPct val="90000"/>
              </a:lnSpc>
              <a:spcBef>
                <a:spcPts val="1200"/>
              </a:spcBef>
              <a:spcAft>
                <a:spcPts val="0"/>
              </a:spcAft>
              <a:buSzPts val="2000"/>
              <a:buChar char="●"/>
            </a:pPr>
            <a:r>
              <a:rPr lang="en-CA">
                <a:solidFill>
                  <a:schemeClr val="dk1"/>
                </a:solidFill>
                <a:latin typeface="Arial"/>
                <a:ea typeface="Arial"/>
                <a:cs typeface="Arial"/>
                <a:sym typeface="Arial"/>
              </a:rPr>
              <a:t>Protect the fiscal health of the Fellowship, including compliance with legal and governmental requirements </a:t>
            </a:r>
            <a:endParaRPr>
              <a:solidFill>
                <a:schemeClr val="dk1"/>
              </a:solidFill>
              <a:latin typeface="Arial"/>
              <a:ea typeface="Arial"/>
              <a:cs typeface="Arial"/>
              <a:sym typeface="Arial"/>
            </a:endParaRPr>
          </a:p>
          <a:p>
            <a:pPr marL="182880" lvl="0" indent="0" algn="l" rtl="0">
              <a:lnSpc>
                <a:spcPct val="90000"/>
              </a:lnSpc>
              <a:spcBef>
                <a:spcPts val="1200"/>
              </a:spcBef>
              <a:spcAft>
                <a:spcPts val="0"/>
              </a:spcAft>
              <a:buSzPts val="1800"/>
              <a:buNone/>
            </a:pPr>
            <a:endParaRPr sz="100">
              <a:solidFill>
                <a:schemeClr val="dk1"/>
              </a:solidFill>
              <a:latin typeface="Arial"/>
              <a:ea typeface="Arial"/>
              <a:cs typeface="Arial"/>
              <a:sym typeface="Arial"/>
            </a:endParaRPr>
          </a:p>
          <a:p>
            <a:pPr marL="182880" lvl="0" indent="-182880" algn="l" rtl="0">
              <a:lnSpc>
                <a:spcPct val="90000"/>
              </a:lnSpc>
              <a:spcBef>
                <a:spcPts val="1200"/>
              </a:spcBef>
              <a:spcAft>
                <a:spcPts val="0"/>
              </a:spcAft>
              <a:buSzPts val="2000"/>
              <a:buChar char="●"/>
            </a:pPr>
            <a:r>
              <a:rPr lang="en-CA">
                <a:solidFill>
                  <a:schemeClr val="dk1"/>
                </a:solidFill>
                <a:latin typeface="Arial"/>
                <a:ea typeface="Arial"/>
                <a:cs typeface="Arial"/>
                <a:sym typeface="Arial"/>
              </a:rPr>
              <a:t>Maintain CoDA status as a non-profit entity</a:t>
            </a:r>
            <a:endParaRPr>
              <a:solidFill>
                <a:schemeClr val="dk1"/>
              </a:solidFill>
              <a:latin typeface="Arial"/>
              <a:ea typeface="Arial"/>
              <a:cs typeface="Arial"/>
              <a:sym typeface="Arial"/>
            </a:endParaRPr>
          </a:p>
          <a:p>
            <a:pPr marL="182880" lvl="0" indent="0" algn="l" rtl="0">
              <a:lnSpc>
                <a:spcPct val="90000"/>
              </a:lnSpc>
              <a:spcBef>
                <a:spcPts val="1200"/>
              </a:spcBef>
              <a:spcAft>
                <a:spcPts val="0"/>
              </a:spcAft>
              <a:buSzPts val="1800"/>
              <a:buNone/>
            </a:pPr>
            <a:endParaRPr>
              <a:solidFill>
                <a:schemeClr val="dk1"/>
              </a:solidFill>
              <a:latin typeface="Arial"/>
              <a:ea typeface="Arial"/>
              <a:cs typeface="Arial"/>
              <a:sym typeface="Arial"/>
            </a:endParaRPr>
          </a:p>
          <a:p>
            <a:pPr marL="182880" lvl="0" indent="-182880" algn="l" rtl="0">
              <a:lnSpc>
                <a:spcPct val="90000"/>
              </a:lnSpc>
              <a:spcBef>
                <a:spcPts val="1200"/>
              </a:spcBef>
              <a:spcAft>
                <a:spcPts val="0"/>
              </a:spcAft>
              <a:buSzPts val="2000"/>
              <a:buChar char="●"/>
            </a:pPr>
            <a:r>
              <a:rPr lang="en-CA">
                <a:solidFill>
                  <a:schemeClr val="dk1"/>
                </a:solidFill>
                <a:latin typeface="Arial"/>
                <a:ea typeface="Arial"/>
                <a:cs typeface="Arial"/>
                <a:sym typeface="Arial"/>
              </a:rPr>
              <a:t>Maintain and protect CoDA copyrights and trademarks</a:t>
            </a:r>
            <a:endParaRPr>
              <a:solidFill>
                <a:schemeClr val="dk1"/>
              </a:solidFill>
              <a:latin typeface="Arial"/>
              <a:ea typeface="Arial"/>
              <a:cs typeface="Arial"/>
              <a:sym typeface="Arial"/>
            </a:endParaRPr>
          </a:p>
          <a:p>
            <a:pPr marL="182880" lvl="0" indent="0" algn="l" rtl="0">
              <a:lnSpc>
                <a:spcPct val="90000"/>
              </a:lnSpc>
              <a:spcBef>
                <a:spcPts val="1200"/>
              </a:spcBef>
              <a:spcAft>
                <a:spcPts val="0"/>
              </a:spcAft>
              <a:buSzPts val="1800"/>
              <a:buNone/>
            </a:pPr>
            <a:endParaRPr>
              <a:solidFill>
                <a:schemeClr val="dk1"/>
              </a:solidFill>
              <a:latin typeface="Arial"/>
              <a:ea typeface="Arial"/>
              <a:cs typeface="Arial"/>
              <a:sym typeface="Arial"/>
            </a:endParaRPr>
          </a:p>
          <a:p>
            <a:pPr marL="182880" lvl="0" indent="-182880" algn="l" rtl="0">
              <a:lnSpc>
                <a:spcPct val="90000"/>
              </a:lnSpc>
              <a:spcBef>
                <a:spcPts val="1200"/>
              </a:spcBef>
              <a:spcAft>
                <a:spcPts val="0"/>
              </a:spcAft>
              <a:buSzPts val="2000"/>
              <a:buChar char="●"/>
            </a:pPr>
            <a:r>
              <a:rPr lang="en-CA">
                <a:solidFill>
                  <a:schemeClr val="dk1"/>
                </a:solidFill>
                <a:latin typeface="Arial"/>
                <a:ea typeface="Arial"/>
                <a:cs typeface="Arial"/>
                <a:sym typeface="Arial"/>
              </a:rPr>
              <a:t>Carry out those directives assigned by the CoDA Service Conference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5"/>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a:off x="9270263" y="761999"/>
            <a:ext cx="2925318" cy="5334001"/>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 name="Google Shape;137;p5"/>
          <p:cNvSpPr/>
          <p:nvPr/>
        </p:nvSpPr>
        <p:spPr>
          <a:xfrm>
            <a:off x="0" y="761999"/>
            <a:ext cx="3289875" cy="5334001"/>
          </a:xfrm>
          <a:prstGeom prst="rect">
            <a:avLst/>
          </a:prstGeom>
          <a:solidFill>
            <a:srgbClr val="C8C8C8">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8" name="Google Shape;138;p5"/>
          <p:cNvSpPr/>
          <p:nvPr/>
        </p:nvSpPr>
        <p:spPr>
          <a:xfrm>
            <a:off x="3411870" y="761999"/>
            <a:ext cx="8790301" cy="3810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
          <p:cNvSpPr txBox="1">
            <a:spLocks noGrp="1"/>
          </p:cNvSpPr>
          <p:nvPr>
            <p:ph type="title"/>
          </p:nvPr>
        </p:nvSpPr>
        <p:spPr>
          <a:xfrm>
            <a:off x="3722622" y="1298448"/>
            <a:ext cx="7187529" cy="295181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800"/>
              <a:buFont typeface="Arial"/>
              <a:buNone/>
            </a:pPr>
            <a:r>
              <a:rPr lang="en-CA" sz="5800" b="1" i="0" cap="none">
                <a:solidFill>
                  <a:srgbClr val="FFFFFF"/>
                </a:solidFill>
                <a:latin typeface="Arial"/>
                <a:ea typeface="Arial"/>
                <a:cs typeface="Arial"/>
                <a:sym typeface="Arial"/>
              </a:rPr>
              <a:t>2022-2023 B</a:t>
            </a:r>
            <a:r>
              <a:rPr lang="en-CA" sz="5800" b="1">
                <a:solidFill>
                  <a:srgbClr val="FFFFFF"/>
                </a:solidFill>
                <a:latin typeface="Arial"/>
                <a:ea typeface="Arial"/>
                <a:cs typeface="Arial"/>
                <a:sym typeface="Arial"/>
              </a:rPr>
              <a:t>oard</a:t>
            </a:r>
            <a:r>
              <a:rPr lang="en-CA" sz="5800" b="1" i="0" cap="none">
                <a:solidFill>
                  <a:srgbClr val="FFFFFF"/>
                </a:solidFill>
                <a:latin typeface="Arial"/>
                <a:ea typeface="Arial"/>
                <a:cs typeface="Arial"/>
                <a:sym typeface="Arial"/>
              </a:rPr>
              <a:t> A</a:t>
            </a:r>
            <a:r>
              <a:rPr lang="en-CA" sz="5800" b="1">
                <a:solidFill>
                  <a:srgbClr val="FFFFFF"/>
                </a:solidFill>
                <a:latin typeface="Arial"/>
                <a:ea typeface="Arial"/>
                <a:cs typeface="Arial"/>
                <a:sym typeface="Arial"/>
              </a:rPr>
              <a:t>chievements</a:t>
            </a:r>
            <a:endParaRPr/>
          </a:p>
        </p:txBody>
      </p:sp>
      <p:sp>
        <p:nvSpPr>
          <p:cNvPr id="140" name="Google Shape;140;p5"/>
          <p:cNvSpPr/>
          <p:nvPr/>
        </p:nvSpPr>
        <p:spPr>
          <a:xfrm>
            <a:off x="3400889" y="4684418"/>
            <a:ext cx="8801282" cy="1411582"/>
          </a:xfrm>
          <a:prstGeom prst="rect">
            <a:avLst/>
          </a:pr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46" name="Google Shape;146;p6"/>
          <p:cNvSpPr/>
          <p:nvPr/>
        </p:nvSpPr>
        <p:spPr>
          <a:xfrm rot="10800000">
            <a:off x="0" y="762000"/>
            <a:ext cx="4208489" cy="5334001"/>
          </a:xfrm>
          <a:custGeom>
            <a:avLst/>
            <a:gdLst/>
            <a:ahLst/>
            <a:cxnLst/>
            <a:rect l="l" t="t" r="r" b="b"/>
            <a:pathLst>
              <a:path w="4208489" h="5334001" extrusionOk="0">
                <a:moveTo>
                  <a:pt x="1015642" y="0"/>
                </a:moveTo>
                <a:lnTo>
                  <a:pt x="4208489" y="0"/>
                </a:lnTo>
                <a:lnTo>
                  <a:pt x="4208489" y="5334001"/>
                </a:lnTo>
                <a:lnTo>
                  <a:pt x="0" y="5334001"/>
                </a:lnTo>
                <a:close/>
              </a:path>
            </a:pathLst>
          </a:custGeom>
          <a:solidFill>
            <a:schemeClr val="accent1"/>
          </a:solidFill>
          <a:ln>
            <a:noFill/>
          </a:ln>
        </p:spPr>
        <p:txBody>
          <a:bodyPr/>
          <a:lstStyle/>
          <a:p>
            <a:endParaRPr lang="en-US"/>
          </a:p>
        </p:txBody>
      </p:sp>
      <p:sp>
        <p:nvSpPr>
          <p:cNvPr id="147" name="Google Shape;147;p6"/>
          <p:cNvSpPr txBox="1">
            <a:spLocks noGrp="1"/>
          </p:cNvSpPr>
          <p:nvPr>
            <p:ph type="title"/>
          </p:nvPr>
        </p:nvSpPr>
        <p:spPr>
          <a:xfrm>
            <a:off x="494249" y="1683150"/>
            <a:ext cx="3133800" cy="349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Arial"/>
              <a:buNone/>
            </a:pPr>
            <a:r>
              <a:rPr lang="en-CA" sz="3200">
                <a:latin typeface="Arial"/>
                <a:ea typeface="Arial"/>
                <a:cs typeface="Arial"/>
                <a:sym typeface="Arial"/>
              </a:rPr>
              <a:t>2022-2023  Achievements</a:t>
            </a:r>
            <a:br>
              <a:rPr lang="en-CA" sz="3200">
                <a:latin typeface="Arial"/>
                <a:ea typeface="Arial"/>
                <a:cs typeface="Arial"/>
                <a:sym typeface="Arial"/>
              </a:rPr>
            </a:br>
            <a:endParaRPr sz="3200">
              <a:latin typeface="Arial"/>
              <a:ea typeface="Arial"/>
              <a:cs typeface="Arial"/>
              <a:sym typeface="Arial"/>
            </a:endParaRPr>
          </a:p>
        </p:txBody>
      </p:sp>
      <p:sp>
        <p:nvSpPr>
          <p:cNvPr id="148" name="Google Shape;148;p6"/>
          <p:cNvSpPr txBox="1">
            <a:spLocks noGrp="1"/>
          </p:cNvSpPr>
          <p:nvPr>
            <p:ph type="body" idx="1"/>
          </p:nvPr>
        </p:nvSpPr>
        <p:spPr>
          <a:xfrm>
            <a:off x="4277300" y="1125225"/>
            <a:ext cx="6687000" cy="55551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Hired additional Fellowship-Service-Workers (FSW)</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Updated Board Strategic Plan</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Continued website development and updating to improve meeting search function, and improve user-friendly nature</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Updated and improved the motions database</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0" algn="l" rtl="0">
              <a:lnSpc>
                <a:spcPct val="90000"/>
              </a:lnSpc>
              <a:spcBef>
                <a:spcPts val="1200"/>
              </a:spcBef>
              <a:spcAft>
                <a:spcPts val="0"/>
              </a:spcAft>
              <a:buNone/>
            </a:pPr>
            <a:endParaRPr>
              <a:latin typeface="Arial"/>
              <a:ea typeface="Arial"/>
              <a:cs typeface="Arial"/>
              <a:sym typeface="Arial"/>
            </a:endParaRPr>
          </a:p>
          <a:p>
            <a:pPr marL="914400" lvl="0" indent="0" algn="l" rtl="0">
              <a:lnSpc>
                <a:spcPct val="90000"/>
              </a:lnSpc>
              <a:spcBef>
                <a:spcPts val="1200"/>
              </a:spcBef>
              <a:spcAft>
                <a:spcPts val="0"/>
              </a:spcAft>
              <a:buSzPts val="1800"/>
              <a:buNone/>
            </a:pPr>
            <a:endParaRPr sz="1600">
              <a:latin typeface="Arial"/>
              <a:ea typeface="Arial"/>
              <a:cs typeface="Arial"/>
              <a:sym typeface="Arial"/>
            </a:endParaRPr>
          </a:p>
          <a:p>
            <a:pPr marL="457200" lvl="0" indent="0" algn="l" rtl="0">
              <a:lnSpc>
                <a:spcPct val="90000"/>
              </a:lnSpc>
              <a:spcBef>
                <a:spcPts val="1200"/>
              </a:spcBef>
              <a:spcAft>
                <a:spcPts val="0"/>
              </a:spcAft>
              <a:buSzPts val="1800"/>
              <a:buNone/>
            </a:pPr>
            <a:endParaRPr sz="1600">
              <a:latin typeface="Arial"/>
              <a:ea typeface="Arial"/>
              <a:cs typeface="Arial"/>
              <a:sym typeface="Arial"/>
            </a:endParaRPr>
          </a:p>
        </p:txBody>
      </p:sp>
      <p:sp>
        <p:nvSpPr>
          <p:cNvPr id="149" name="Google Shape;149;p6"/>
          <p:cNvSpPr/>
          <p:nvPr/>
        </p:nvSpPr>
        <p:spPr>
          <a:xfrm rot="10800000">
            <a:off x="11190517" y="1056875"/>
            <a:ext cx="1001483" cy="4744251"/>
          </a:xfrm>
          <a:custGeom>
            <a:avLst/>
            <a:gdLst/>
            <a:ahLst/>
            <a:cxnLst/>
            <a:rect l="l" t="t" r="r" b="b"/>
            <a:pathLst>
              <a:path w="1001483" h="4744251" extrusionOk="0">
                <a:moveTo>
                  <a:pt x="0" y="0"/>
                </a:moveTo>
                <a:lnTo>
                  <a:pt x="1001483" y="0"/>
                </a:lnTo>
                <a:lnTo>
                  <a:pt x="0" y="4744251"/>
                </a:lnTo>
                <a:close/>
              </a:path>
            </a:pathLst>
          </a:custGeom>
          <a:solidFill>
            <a:schemeClr val="accent1"/>
          </a:solid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ctr" rtl="0">
              <a:lnSpc>
                <a:spcPct val="100000"/>
              </a:lnSpc>
              <a:spcBef>
                <a:spcPts val="0"/>
              </a:spcBef>
              <a:spcAft>
                <a:spcPts val="0"/>
              </a:spcAft>
              <a:buClr>
                <a:schemeClr val="lt1"/>
              </a:buClr>
              <a:buSzPts val="1800"/>
              <a:buFont typeface="Corbel"/>
              <a:buNone/>
            </a:pPr>
            <a:endParaRPr sz="1800" b="0" i="0" u="none" strike="noStrike" cap="none">
              <a:solidFill>
                <a:schemeClr val="lt1"/>
              </a:solidFill>
              <a:latin typeface="Corbel"/>
              <a:ea typeface="Corbel"/>
              <a:cs typeface="Corbel"/>
              <a:sym typeface="Corbel"/>
            </a:endParaRPr>
          </a:p>
        </p:txBody>
      </p:sp>
      <p:sp>
        <p:nvSpPr>
          <p:cNvPr id="155" name="Google Shape;155;p7"/>
          <p:cNvSpPr/>
          <p:nvPr/>
        </p:nvSpPr>
        <p:spPr>
          <a:xfrm>
            <a:off x="-3582" y="752748"/>
            <a:ext cx="1001483" cy="4744251"/>
          </a:xfrm>
          <a:custGeom>
            <a:avLst/>
            <a:gdLst/>
            <a:ahLst/>
            <a:cxnLst/>
            <a:rect l="l" t="t" r="r" b="b"/>
            <a:pathLst>
              <a:path w="1001483" h="4744251" extrusionOk="0">
                <a:moveTo>
                  <a:pt x="0" y="0"/>
                </a:moveTo>
                <a:lnTo>
                  <a:pt x="1001483" y="0"/>
                </a:lnTo>
                <a:lnTo>
                  <a:pt x="0" y="4744251"/>
                </a:lnTo>
                <a:close/>
              </a:path>
            </a:pathLst>
          </a:custGeom>
          <a:solidFill>
            <a:schemeClr val="accent1"/>
          </a:solidFill>
          <a:ln>
            <a:noFill/>
          </a:ln>
        </p:spPr>
        <p:txBody>
          <a:bodyPr/>
          <a:lstStyle/>
          <a:p>
            <a:endParaRPr lang="en-US"/>
          </a:p>
        </p:txBody>
      </p:sp>
      <p:sp>
        <p:nvSpPr>
          <p:cNvPr id="156" name="Google Shape;156;p7"/>
          <p:cNvSpPr txBox="1">
            <a:spLocks noGrp="1"/>
          </p:cNvSpPr>
          <p:nvPr>
            <p:ph type="body" idx="1"/>
          </p:nvPr>
        </p:nvSpPr>
        <p:spPr>
          <a:xfrm>
            <a:off x="997901" y="396608"/>
            <a:ext cx="6824075" cy="622453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Added aliases for specific needs like sponsorship, meeting issues, and CoDAthon meetings</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Board initiated the formation of the CoDA Teen Taskforce </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Expanded interpretation and translation  services</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At the request of the respective committees, initiated the transition of the Translation Management Committee (TMC) and the Service Structure Committee (SSC) to a Fellowship Service Worker (FSW)</a:t>
            </a:r>
            <a:endParaRPr>
              <a:latin typeface="Arial"/>
              <a:ea typeface="Arial"/>
              <a:cs typeface="Arial"/>
              <a:sym typeface="Arial"/>
            </a:endParaRPr>
          </a:p>
          <a:p>
            <a:pPr marL="457200" lvl="0" indent="0" algn="l" rtl="0">
              <a:lnSpc>
                <a:spcPct val="90000"/>
              </a:lnSpc>
              <a:spcBef>
                <a:spcPts val="1200"/>
              </a:spcBef>
              <a:spcAft>
                <a:spcPts val="0"/>
              </a:spcAft>
              <a:buSzPts val="1800"/>
              <a:buNone/>
            </a:pPr>
            <a:endParaRPr>
              <a:latin typeface="Arial"/>
              <a:ea typeface="Arial"/>
              <a:cs typeface="Arial"/>
              <a:sym typeface="Arial"/>
            </a:endParaRPr>
          </a:p>
          <a:p>
            <a:pPr marL="457200" lvl="0" indent="-342900" algn="l" rtl="0">
              <a:lnSpc>
                <a:spcPct val="90000"/>
              </a:lnSpc>
              <a:spcBef>
                <a:spcPts val="1200"/>
              </a:spcBef>
              <a:spcAft>
                <a:spcPts val="0"/>
              </a:spcAft>
              <a:buSzPts val="1800"/>
              <a:buFont typeface="Arial"/>
              <a:buChar char="●"/>
            </a:pPr>
            <a:r>
              <a:rPr lang="en-CA">
                <a:latin typeface="Arial"/>
                <a:ea typeface="Arial"/>
                <a:cs typeface="Arial"/>
                <a:sym typeface="Arial"/>
              </a:rPr>
              <a:t>Carried the message to Spanish speaking meetings by purchasing and shipping the Spanish pocket blue book (Libro Azul) to Mexico as a first step </a:t>
            </a:r>
            <a:endParaRPr sz="1600">
              <a:latin typeface="Arial"/>
              <a:ea typeface="Arial"/>
              <a:cs typeface="Arial"/>
              <a:sym typeface="Arial"/>
            </a:endParaRPr>
          </a:p>
        </p:txBody>
      </p:sp>
      <p:sp>
        <p:nvSpPr>
          <p:cNvPr id="157" name="Google Shape;157;p7"/>
          <p:cNvSpPr/>
          <p:nvPr/>
        </p:nvSpPr>
        <p:spPr>
          <a:xfrm>
            <a:off x="7987094" y="761999"/>
            <a:ext cx="4208489" cy="5334001"/>
          </a:xfrm>
          <a:custGeom>
            <a:avLst/>
            <a:gdLst/>
            <a:ahLst/>
            <a:cxnLst/>
            <a:rect l="l" t="t" r="r" b="b"/>
            <a:pathLst>
              <a:path w="4208489" h="5334001" extrusionOk="0">
                <a:moveTo>
                  <a:pt x="1015642" y="0"/>
                </a:moveTo>
                <a:lnTo>
                  <a:pt x="4208489" y="0"/>
                </a:lnTo>
                <a:lnTo>
                  <a:pt x="4208489" y="5334001"/>
                </a:lnTo>
                <a:lnTo>
                  <a:pt x="0" y="5334001"/>
                </a:lnTo>
                <a:close/>
              </a:path>
            </a:pathLst>
          </a:custGeom>
          <a:solidFill>
            <a:schemeClr val="accent1"/>
          </a:solidFill>
          <a:ln>
            <a:noFill/>
          </a:ln>
        </p:spPr>
        <p:txBody>
          <a:bodyPr/>
          <a:lstStyle/>
          <a:p>
            <a:endParaRPr lang="en-US"/>
          </a:p>
        </p:txBody>
      </p:sp>
      <p:sp>
        <p:nvSpPr>
          <p:cNvPr id="158" name="Google Shape;158;p7"/>
          <p:cNvSpPr txBox="1">
            <a:spLocks noGrp="1"/>
          </p:cNvSpPr>
          <p:nvPr>
            <p:ph type="title"/>
          </p:nvPr>
        </p:nvSpPr>
        <p:spPr>
          <a:xfrm>
            <a:off x="8982805" y="1865740"/>
            <a:ext cx="2947482" cy="31265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Arial"/>
              <a:buNone/>
            </a:pPr>
            <a:r>
              <a:rPr lang="en-CA" sz="3200">
                <a:latin typeface="Arial"/>
                <a:ea typeface="Arial"/>
                <a:cs typeface="Arial"/>
                <a:sym typeface="Arial"/>
              </a:rPr>
              <a:t>2022-2023  Achievements</a:t>
            </a:r>
            <a:br>
              <a:rPr lang="en-CA" sz="3200">
                <a:latin typeface="Arial"/>
                <a:ea typeface="Arial"/>
                <a:cs typeface="Arial"/>
                <a:sym typeface="Arial"/>
              </a:rPr>
            </a:br>
            <a:endParaRPr sz="32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4" name="Google Shape;164;p9"/>
          <p:cNvSpPr/>
          <p:nvPr/>
        </p:nvSpPr>
        <p:spPr>
          <a:xfrm>
            <a:off x="1" y="758952"/>
            <a:ext cx="10905976" cy="165113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5" name="Google Shape;165;p9"/>
          <p:cNvSpPr txBox="1">
            <a:spLocks noGrp="1"/>
          </p:cNvSpPr>
          <p:nvPr>
            <p:ph type="title"/>
          </p:nvPr>
        </p:nvSpPr>
        <p:spPr>
          <a:xfrm>
            <a:off x="1600754" y="1087374"/>
            <a:ext cx="8983489" cy="10009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Arial"/>
              <a:buNone/>
            </a:pPr>
            <a:r>
              <a:rPr lang="en-CA" b="1">
                <a:latin typeface="Arial"/>
                <a:ea typeface="Arial"/>
                <a:cs typeface="Arial"/>
                <a:sym typeface="Arial"/>
              </a:rPr>
              <a:t>CoDA </a:t>
            </a:r>
            <a:r>
              <a:rPr lang="en-CA" b="1" i="0" cap="none">
                <a:latin typeface="Arial"/>
                <a:ea typeface="Arial"/>
                <a:cs typeface="Arial"/>
                <a:sym typeface="Arial"/>
              </a:rPr>
              <a:t>C</a:t>
            </a:r>
            <a:r>
              <a:rPr lang="en-CA" b="1">
                <a:latin typeface="Arial"/>
                <a:ea typeface="Arial"/>
                <a:cs typeface="Arial"/>
                <a:sym typeface="Arial"/>
              </a:rPr>
              <a:t>hallenges</a:t>
            </a:r>
            <a:endParaRPr/>
          </a:p>
        </p:txBody>
      </p:sp>
      <p:sp>
        <p:nvSpPr>
          <p:cNvPr id="166" name="Google Shape;166;p9"/>
          <p:cNvSpPr/>
          <p:nvPr/>
        </p:nvSpPr>
        <p:spPr>
          <a:xfrm>
            <a:off x="11014533" y="758952"/>
            <a:ext cx="1185379" cy="1651133"/>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9"/>
          <p:cNvSpPr/>
          <p:nvPr/>
        </p:nvSpPr>
        <p:spPr>
          <a:xfrm>
            <a:off x="763" y="2526526"/>
            <a:ext cx="1169701" cy="3563378"/>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9"/>
          <p:cNvSpPr/>
          <p:nvPr/>
        </p:nvSpPr>
        <p:spPr>
          <a:xfrm>
            <a:off x="1279019" y="2526526"/>
            <a:ext cx="10920893" cy="3563377"/>
          </a:xfrm>
          <a:prstGeom prst="rect">
            <a:avLst/>
          </a:prstGeom>
          <a:solidFill>
            <a:srgbClr val="D8D8D8">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9" name="Google Shape;169;p9"/>
          <p:cNvSpPr txBox="1">
            <a:spLocks noGrp="1"/>
          </p:cNvSpPr>
          <p:nvPr>
            <p:ph type="body" idx="1"/>
          </p:nvPr>
        </p:nvSpPr>
        <p:spPr>
          <a:xfrm>
            <a:off x="1600750" y="2526525"/>
            <a:ext cx="8983500" cy="36798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1200"/>
              </a:spcBef>
              <a:spcAft>
                <a:spcPts val="0"/>
              </a:spcAft>
              <a:buSzPts val="1800"/>
              <a:buChar char="●"/>
            </a:pPr>
            <a:r>
              <a:rPr lang="en-CA" sz="1800" dirty="0">
                <a:solidFill>
                  <a:schemeClr val="dk1"/>
                </a:solidFill>
                <a:latin typeface="Arial"/>
                <a:ea typeface="Arial"/>
                <a:cs typeface="Arial"/>
                <a:sym typeface="Arial"/>
              </a:rPr>
              <a:t>Self-Care with the amount of work that is necessary as Trusted Servants</a:t>
            </a:r>
            <a:endParaRPr sz="1800" dirty="0">
              <a:solidFill>
                <a:schemeClr val="dk1"/>
              </a:solidFill>
              <a:latin typeface="Arial"/>
              <a:ea typeface="Arial"/>
              <a:cs typeface="Arial"/>
              <a:sym typeface="Arial"/>
            </a:endParaRPr>
          </a:p>
          <a:p>
            <a:pPr marL="182880" lvl="0" indent="-182880" algn="l" rtl="0">
              <a:lnSpc>
                <a:spcPct val="100000"/>
              </a:lnSpc>
              <a:spcBef>
                <a:spcPts val="1200"/>
              </a:spcBef>
              <a:spcAft>
                <a:spcPts val="0"/>
              </a:spcAft>
              <a:buSzPts val="1800"/>
              <a:buChar char="●"/>
            </a:pPr>
            <a:r>
              <a:rPr lang="en-CA" sz="1800" dirty="0">
                <a:solidFill>
                  <a:schemeClr val="dk1"/>
                </a:solidFill>
                <a:latin typeface="Arial"/>
                <a:ea typeface="Arial"/>
                <a:cs typeface="Arial"/>
                <a:sym typeface="Arial"/>
              </a:rPr>
              <a:t>Protecting the Copyrights and Trademarks for CoDA</a:t>
            </a:r>
            <a:endParaRPr sz="1800" dirty="0">
              <a:solidFill>
                <a:schemeClr val="dk1"/>
              </a:solidFill>
              <a:latin typeface="Arial"/>
              <a:ea typeface="Arial"/>
              <a:cs typeface="Arial"/>
              <a:sym typeface="Arial"/>
            </a:endParaRPr>
          </a:p>
          <a:p>
            <a:pPr marL="182880" lvl="0" indent="-182880" algn="l" rtl="0">
              <a:lnSpc>
                <a:spcPct val="100000"/>
              </a:lnSpc>
              <a:spcBef>
                <a:spcPts val="1200"/>
              </a:spcBef>
              <a:spcAft>
                <a:spcPts val="0"/>
              </a:spcAft>
              <a:buSzPts val="1800"/>
              <a:buFont typeface="Arial"/>
              <a:buChar char="●"/>
            </a:pPr>
            <a:r>
              <a:rPr lang="en-CA" sz="1800" dirty="0">
                <a:solidFill>
                  <a:schemeClr val="dk1"/>
                </a:solidFill>
                <a:latin typeface="Arial"/>
                <a:ea typeface="Arial"/>
                <a:cs typeface="Arial"/>
                <a:sym typeface="Arial"/>
              </a:rPr>
              <a:t>Lack of Sponsors/Sponsorship Programs </a:t>
            </a:r>
            <a:endParaRPr sz="1800" dirty="0">
              <a:solidFill>
                <a:schemeClr val="dk1"/>
              </a:solidFill>
              <a:latin typeface="Arial"/>
              <a:ea typeface="Arial"/>
              <a:cs typeface="Arial"/>
              <a:sym typeface="Arial"/>
            </a:endParaRPr>
          </a:p>
          <a:p>
            <a:pPr marL="182880" lvl="0" indent="-182880" algn="l" rtl="0">
              <a:lnSpc>
                <a:spcPct val="100000"/>
              </a:lnSpc>
              <a:spcBef>
                <a:spcPts val="1200"/>
              </a:spcBef>
              <a:spcAft>
                <a:spcPts val="0"/>
              </a:spcAft>
              <a:buSzPts val="1800"/>
              <a:buFont typeface="Arial"/>
              <a:buChar char="●"/>
            </a:pPr>
            <a:r>
              <a:rPr lang="en-CA" sz="1800" dirty="0">
                <a:solidFill>
                  <a:schemeClr val="dk1"/>
                </a:solidFill>
                <a:latin typeface="Arial"/>
                <a:ea typeface="Arial"/>
                <a:cs typeface="Arial"/>
                <a:sym typeface="Arial"/>
              </a:rPr>
              <a:t>Imbalance of US centric Voting Entity representation </a:t>
            </a:r>
            <a:endParaRPr sz="1800" dirty="0">
              <a:solidFill>
                <a:schemeClr val="dk1"/>
              </a:solidFill>
              <a:latin typeface="Arial"/>
              <a:ea typeface="Arial"/>
              <a:cs typeface="Arial"/>
              <a:sym typeface="Arial"/>
            </a:endParaRPr>
          </a:p>
          <a:p>
            <a:pPr marL="182880" lvl="0" indent="-182880" algn="l" rtl="0">
              <a:lnSpc>
                <a:spcPct val="100000"/>
              </a:lnSpc>
              <a:spcBef>
                <a:spcPts val="1200"/>
              </a:spcBef>
              <a:spcAft>
                <a:spcPts val="0"/>
              </a:spcAft>
              <a:buSzPts val="1800"/>
              <a:buFont typeface="Arial"/>
              <a:buChar char="●"/>
            </a:pPr>
            <a:r>
              <a:rPr lang="en-CA" sz="1800" dirty="0">
                <a:solidFill>
                  <a:schemeClr val="dk1"/>
                </a:solidFill>
                <a:latin typeface="Arial"/>
                <a:ea typeface="Arial"/>
                <a:cs typeface="Arial"/>
                <a:sym typeface="Arial"/>
              </a:rPr>
              <a:t>Language barriers</a:t>
            </a:r>
            <a:endParaRPr sz="1800" dirty="0">
              <a:solidFill>
                <a:schemeClr val="dk1"/>
              </a:solidFill>
              <a:latin typeface="Arial"/>
              <a:ea typeface="Arial"/>
              <a:cs typeface="Arial"/>
              <a:sym typeface="Arial"/>
            </a:endParaRPr>
          </a:p>
          <a:p>
            <a:pPr marL="182880" lvl="0" indent="-182880" algn="l" rtl="0">
              <a:lnSpc>
                <a:spcPct val="100000"/>
              </a:lnSpc>
              <a:spcBef>
                <a:spcPts val="1200"/>
              </a:spcBef>
              <a:spcAft>
                <a:spcPts val="0"/>
              </a:spcAft>
              <a:buSzPts val="1800"/>
              <a:buFont typeface="Arial"/>
              <a:buChar char="●"/>
            </a:pPr>
            <a:r>
              <a:rPr lang="en-CA" sz="1800" dirty="0">
                <a:solidFill>
                  <a:schemeClr val="dk1"/>
                </a:solidFill>
                <a:latin typeface="Arial"/>
                <a:ea typeface="Arial"/>
                <a:cs typeface="Arial"/>
                <a:sym typeface="Arial"/>
              </a:rPr>
              <a:t>Rotation of service at all levels of the inverted pyramid</a:t>
            </a:r>
            <a:endParaRPr sz="1800" dirty="0">
              <a:solidFill>
                <a:schemeClr val="dk1"/>
              </a:solidFill>
              <a:latin typeface="Arial"/>
              <a:ea typeface="Arial"/>
              <a:cs typeface="Arial"/>
              <a:sym typeface="Arial"/>
            </a:endParaRPr>
          </a:p>
          <a:p>
            <a:pPr marL="182880" lvl="0" indent="-182880" algn="l" rtl="0">
              <a:lnSpc>
                <a:spcPct val="100000"/>
              </a:lnSpc>
              <a:spcBef>
                <a:spcPts val="1200"/>
              </a:spcBef>
              <a:spcAft>
                <a:spcPts val="0"/>
              </a:spcAft>
              <a:buSzPts val="1800"/>
              <a:buFont typeface="Arial"/>
              <a:buChar char="●"/>
            </a:pPr>
            <a:r>
              <a:rPr lang="en-CA" sz="1800" dirty="0">
                <a:solidFill>
                  <a:schemeClr val="dk1"/>
                </a:solidFill>
                <a:latin typeface="Arial"/>
                <a:ea typeface="Arial"/>
                <a:cs typeface="Arial"/>
                <a:sym typeface="Arial"/>
              </a:rPr>
              <a:t>Responsiveness to Committees to emails</a:t>
            </a:r>
            <a:endParaRPr sz="1800" dirty="0">
              <a:solidFill>
                <a:schemeClr val="dk1"/>
              </a:solidFill>
              <a:latin typeface="Arial"/>
              <a:ea typeface="Arial"/>
              <a:cs typeface="Arial"/>
              <a:sym typeface="Arial"/>
            </a:endParaRPr>
          </a:p>
          <a:p>
            <a:pPr marL="182880" lvl="0" indent="-182880" algn="l" rtl="0">
              <a:lnSpc>
                <a:spcPct val="100000"/>
              </a:lnSpc>
              <a:spcBef>
                <a:spcPts val="1200"/>
              </a:spcBef>
              <a:spcAft>
                <a:spcPts val="0"/>
              </a:spcAft>
              <a:buSzPts val="1800"/>
              <a:buFont typeface="Arial"/>
              <a:buChar char="●"/>
            </a:pPr>
            <a:r>
              <a:rPr lang="en-CA" sz="1800" dirty="0">
                <a:solidFill>
                  <a:schemeClr val="dk1"/>
                </a:solidFill>
                <a:latin typeface="Arial"/>
                <a:ea typeface="Arial"/>
                <a:cs typeface="Arial"/>
                <a:sym typeface="Arial"/>
              </a:rPr>
              <a:t>Adapting to hybrid meetings, and transitioning back to in person</a:t>
            </a:r>
            <a:endParaRPr sz="1800"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5b416d46e2_0_0"/>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CoDA Finance in a Nutshell</a:t>
            </a:r>
            <a:endParaRPr dirty="0"/>
          </a:p>
        </p:txBody>
      </p:sp>
      <p:graphicFrame>
        <p:nvGraphicFramePr>
          <p:cNvPr id="3" name="Chart 2">
            <a:extLst>
              <a:ext uri="{FF2B5EF4-FFF2-40B4-BE49-F238E27FC236}">
                <a16:creationId xmlns:a16="http://schemas.microsoft.com/office/drawing/2014/main" id="{411BAC17-4209-9308-5DB0-F59A3DBB6E14}"/>
              </a:ext>
            </a:extLst>
          </p:cNvPr>
          <p:cNvGraphicFramePr/>
          <p:nvPr>
            <p:extLst>
              <p:ext uri="{D42A27DB-BD31-4B8C-83A1-F6EECF244321}">
                <p14:modId xmlns:p14="http://schemas.microsoft.com/office/powerpoint/2010/main" val="1332249748"/>
              </p:ext>
            </p:extLst>
          </p:nvPr>
        </p:nvGraphicFramePr>
        <p:xfrm>
          <a:off x="3893961" y="257527"/>
          <a:ext cx="7756172" cy="63126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905</Words>
  <Application>Microsoft Macintosh PowerPoint</Application>
  <PresentationFormat>Widescreen</PresentationFormat>
  <Paragraphs>124</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Lucida Sans Unicode</vt:lpstr>
      <vt:lpstr>Calibri</vt:lpstr>
      <vt:lpstr>Noto Sans Symbols</vt:lpstr>
      <vt:lpstr>Corbel</vt:lpstr>
      <vt:lpstr>Frame</vt:lpstr>
      <vt:lpstr>Co-Dependents Anonymous</vt:lpstr>
      <vt:lpstr>2022-2023 CoDA Board Members</vt:lpstr>
      <vt:lpstr>Board Responsibilities</vt:lpstr>
      <vt:lpstr>Board Responsibilities</vt:lpstr>
      <vt:lpstr>2022-2023 Board Achievements</vt:lpstr>
      <vt:lpstr>2022-2023  Achievements </vt:lpstr>
      <vt:lpstr>2022-2023  Achievements </vt:lpstr>
      <vt:lpstr>CoDA Challenges</vt:lpstr>
      <vt:lpstr>CoDA Finance in a Nutshell</vt:lpstr>
      <vt:lpstr>Refocusing Our Goals  2023-2024</vt:lpstr>
      <vt:lpstr>Goals </vt:lpstr>
      <vt:lpstr>Voting Rights of Board Members</vt:lpstr>
      <vt:lpstr>Call  for  Board  Service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Co-Dependents Anonymous</dc:title>
  <dc:creator>Linda Arvanites</dc:creator>
  <cp:lastModifiedBy>Gail Selter</cp:lastModifiedBy>
  <cp:revision>3</cp:revision>
  <dcterms:created xsi:type="dcterms:W3CDTF">2020-07-19T00:22:07Z</dcterms:created>
  <dcterms:modified xsi:type="dcterms:W3CDTF">2023-07-23T21:56:22Z</dcterms:modified>
</cp:coreProperties>
</file>