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C0115539.xml" ContentType="application/vnd.ms-powerpoint.comments+xml"/>
  <Override PartName="/ppt/comments/modernComment_114_7CC278D0.xml" ContentType="application/vnd.ms-powerpoint.comments+xml"/>
  <Override PartName="/ppt/notesSlides/notesSlide3.xml" ContentType="application/vnd.openxmlformats-officedocument.presentationml.notesSlide+xml"/>
  <Override PartName="/ppt/comments/modernComment_106_C994A651.xml" ContentType="application/vnd.ms-powerpoint.comments+xml"/>
  <Override PartName="/ppt/notesSlides/notesSlide4.xml" ContentType="application/vnd.openxmlformats-officedocument.presentationml.notesSlide+xml"/>
  <Override PartName="/ppt/comments/modernComment_10B_7398B99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A_71470020.xml" ContentType="application/vnd.ms-powerpoint.comments+xml"/>
  <Override PartName="/ppt/comments/modernComment_10C_B95F7A24.xml" ContentType="application/vnd.ms-powerpoint.comments+xml"/>
  <Override PartName="/ppt/notesSlides/notesSlide5.xml" ContentType="application/vnd.openxmlformats-officedocument.presentationml.notesSlide+xml"/>
  <Override PartName="/ppt/comments/modernComment_102_74C9730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0" r:id="rId2"/>
    <p:sldId id="257" r:id="rId3"/>
    <p:sldId id="276" r:id="rId4"/>
    <p:sldId id="271" r:id="rId5"/>
    <p:sldId id="262" r:id="rId6"/>
    <p:sldId id="267" r:id="rId7"/>
    <p:sldId id="266" r:id="rId8"/>
    <p:sldId id="256" r:id="rId9"/>
    <p:sldId id="259" r:id="rId10"/>
    <p:sldId id="268" r:id="rId11"/>
    <p:sldId id="283" r:id="rId12"/>
    <p:sldId id="258" r:id="rId13"/>
    <p:sldId id="273" r:id="rId14"/>
    <p:sldId id="286"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58E424FC-C8AD-F157-7DFD-8C2B7CE7E081}" name="Florence Freund" initials="FF" userId="7e4a87ff7325a65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2B467-25BA-4884-9EDF-1FE9F978D9E8}" v="2" dt="2023-07-22T01:18:45.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91" autoAdjust="0"/>
  </p:normalViewPr>
  <p:slideViewPr>
    <p:cSldViewPr snapToGrid="0">
      <p:cViewPr varScale="1">
        <p:scale>
          <a:sx n="89" d="100"/>
          <a:sy n="89" d="100"/>
        </p:scale>
        <p:origin x="13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omments/modernComment_101_C0115539.xml><?xml version="1.0" encoding="utf-8"?>
<p188:cmLst xmlns:a="http://schemas.openxmlformats.org/drawingml/2006/main" xmlns:r="http://schemas.openxmlformats.org/officeDocument/2006/relationships" xmlns:p188="http://schemas.microsoft.com/office/powerpoint/2018/8/main">
  <p188:cm id="{DF45E8ED-DA86-4D1D-9D6C-947D37456D00}" authorId="{95582667-6102-27E7-ED8E-01A166EB4B6B}" created="2022-08-09T15:47:18.795">
    <pc:sldMkLst xmlns:pc="http://schemas.microsoft.com/office/powerpoint/2013/main/command">
      <pc:docMk/>
      <pc:sldMk cId="3222361401" sldId="257"/>
    </pc:sldMkLst>
    <p188:txBody>
      <a:bodyPr/>
      <a:lstStyle/>
      <a:p>
        <a:r>
          <a:rPr lang="en-US"/>
          <a:t>Nadia to present slide</a:t>
        </a:r>
      </a:p>
    </p188:txBody>
  </p188:cm>
</p188:cmLst>
</file>

<file path=ppt/comments/modernComment_102_74C97300.xml><?xml version="1.0" encoding="utf-8"?>
<p188:cmLst xmlns:a="http://schemas.openxmlformats.org/drawingml/2006/main" xmlns:r="http://schemas.openxmlformats.org/officeDocument/2006/relationships" xmlns:p188="http://schemas.microsoft.com/office/powerpoint/2018/8/main">
  <p188:cm id="{DB23E434-FD4B-423B-9BE9-DCA909EC3C7F}" authorId="{95582667-6102-27E7-ED8E-01A166EB4B6B}" created="2022-08-09T15:48:17.797">
    <pc:sldMkLst xmlns:pc="http://schemas.microsoft.com/office/powerpoint/2013/main/command">
      <pc:docMk/>
      <pc:sldMk cId="1959359232" sldId="258"/>
    </pc:sldMkLst>
    <p188:txBody>
      <a:bodyPr/>
      <a:lstStyle/>
      <a:p>
        <a:r>
          <a:rPr lang="en-US"/>
          <a:t>Rosa -- </a:t>
        </a:r>
      </a:p>
    </p188:txBody>
  </p188:cm>
</p188:cmLst>
</file>

<file path=ppt/comments/modernComment_106_C994A651.xml><?xml version="1.0" encoding="utf-8"?>
<p188:cmLst xmlns:a="http://schemas.openxmlformats.org/drawingml/2006/main" xmlns:r="http://schemas.openxmlformats.org/officeDocument/2006/relationships" xmlns:p188="http://schemas.microsoft.com/office/powerpoint/2018/8/main">
  <p188:cm id="{E82A2EB6-02B3-488A-8585-D5B7B254D4D6}" authorId="{95582667-6102-27E7-ED8E-01A166EB4B6B}" created="2022-08-09T16:22:31.455">
    <ac:deMkLst xmlns:ac="http://schemas.microsoft.com/office/drawing/2013/main/command">
      <pc:docMk xmlns:pc="http://schemas.microsoft.com/office/powerpoint/2013/main/command"/>
      <pc:sldMk xmlns:pc="http://schemas.microsoft.com/office/powerpoint/2013/main/command" cId="3381962321" sldId="262"/>
      <ac:spMk id="3" creationId="{9596F9BE-6FA8-AE1B-0AB5-B64139A4AFE2}"/>
    </ac:deMkLst>
    <p188:txBody>
      <a:bodyPr/>
      <a:lstStyle/>
      <a:p>
        <a:r>
          <a:rPr lang="en-US"/>
          <a:t>Jeanne</a:t>
        </a:r>
      </a:p>
    </p188:txBody>
  </p188:cm>
</p188:cmLst>
</file>

<file path=ppt/comments/modernComment_10A_71470020.xml><?xml version="1.0" encoding="utf-8"?>
<p188:cmLst xmlns:a="http://schemas.openxmlformats.org/drawingml/2006/main" xmlns:r="http://schemas.openxmlformats.org/officeDocument/2006/relationships" xmlns:p188="http://schemas.microsoft.com/office/powerpoint/2018/8/main">
  <p188:cm id="{E74DE76A-CB0B-44D8-94F7-7661536C5A77}" authorId="{58E424FC-C8AD-F157-7DFD-8C2B7CE7E081}" created="2022-08-18T00:28:50.081">
    <pc:sldMkLst xmlns:pc="http://schemas.microsoft.com/office/powerpoint/2013/main/command">
      <pc:docMk/>
      <pc:sldMk cId="1900478496" sldId="266"/>
    </pc:sldMkLst>
    <p188:txBody>
      <a:bodyPr/>
      <a:lstStyle/>
      <a:p>
        <a:r>
          <a:rPr lang="en-US"/>
          <a:t>Gillian</a:t>
        </a:r>
      </a:p>
    </p188:txBody>
  </p188:cm>
</p188:cmLst>
</file>

<file path=ppt/comments/modernComment_10B_7398B99D.xml><?xml version="1.0" encoding="utf-8"?>
<p188:cmLst xmlns:a="http://schemas.openxmlformats.org/drawingml/2006/main" xmlns:r="http://schemas.openxmlformats.org/officeDocument/2006/relationships" xmlns:p188="http://schemas.microsoft.com/office/powerpoint/2018/8/main">
  <p188:cm id="{5CE7D57E-E518-4D7E-8858-C190A31F990D}" authorId="{58E424FC-C8AD-F157-7DFD-8C2B7CE7E081}" created="2022-08-12T20:25:48.147">
    <ac:deMkLst xmlns:ac="http://schemas.microsoft.com/office/drawing/2013/main/command">
      <pc:docMk xmlns:pc="http://schemas.microsoft.com/office/powerpoint/2013/main/command"/>
      <pc:sldMk xmlns:pc="http://schemas.microsoft.com/office/powerpoint/2013/main/command" cId="1939388829" sldId="267"/>
      <ac:spMk id="2" creationId="{2C6BD9AF-1CC1-C0A7-5762-114BA06A0737}"/>
    </ac:deMkLst>
    <p188:replyLst>
      <p188:reply id="{C133CB95-2FCB-4D04-89B7-AA12A81C404C}" authorId="{58E424FC-C8AD-F157-7DFD-8C2B7CE7E081}" created="2022-08-12T20:26:39.680">
        <p188:txBody>
          <a:bodyPr/>
          <a:lstStyle/>
          <a:p>
            <a:r>
              <a:rPr lang="en-US"/>
              <a:t>Template for meetings in any country or place</a:t>
            </a:r>
          </a:p>
        </p188:txBody>
      </p188:reply>
    </p188:replyLst>
    <p188:txBody>
      <a:bodyPr/>
      <a:lstStyle/>
      <a:p>
        <a:r>
          <a:rPr lang="en-US"/>
          <a:t>Florence</a:t>
        </a:r>
      </a:p>
    </p188:txBody>
  </p188:cm>
</p188:cmLst>
</file>

<file path=ppt/comments/modernComment_10C_B95F7A24.xml><?xml version="1.0" encoding="utf-8"?>
<p188:cmLst xmlns:a="http://schemas.openxmlformats.org/drawingml/2006/main" xmlns:r="http://schemas.openxmlformats.org/officeDocument/2006/relationships" xmlns:p188="http://schemas.microsoft.com/office/powerpoint/2018/8/main">
  <p188:cm id="{426A4CD9-EE20-4F1F-87D0-2D72939F077C}" authorId="{58E424FC-C8AD-F157-7DFD-8C2B7CE7E081}" created="2022-08-12T21:09:44.586">
    <pc:sldMkLst xmlns:pc="http://schemas.microsoft.com/office/powerpoint/2013/main/command">
      <pc:docMk/>
      <pc:sldMk cId="3110042148" sldId="268"/>
    </pc:sldMkLst>
    <p188:txBody>
      <a:bodyPr/>
      <a:lstStyle/>
      <a:p>
        <a:r>
          <a:rPr lang="en-US"/>
          <a:t>katya</a:t>
        </a:r>
      </a:p>
    </p188:txBody>
  </p188:cm>
</p188:cmLst>
</file>

<file path=ppt/comments/modernComment_114_7CC278D0.xml><?xml version="1.0" encoding="utf-8"?>
<p188:cmLst xmlns:a="http://schemas.openxmlformats.org/drawingml/2006/main" xmlns:r="http://schemas.openxmlformats.org/officeDocument/2006/relationships" xmlns:p188="http://schemas.microsoft.com/office/powerpoint/2018/8/main">
  <p188:cm id="{D97B7A93-254A-4EB6-95AA-08B753067E9D}" authorId="{58E424FC-C8AD-F157-7DFD-8C2B7CE7E081}" created="2022-08-12T21:03:53.408">
    <pc:sldMkLst xmlns:pc="http://schemas.microsoft.com/office/powerpoint/2013/main/command">
      <pc:docMk/>
      <pc:sldMk cId="2093119696" sldId="260"/>
    </pc:sldMkLst>
    <p188:txBody>
      <a:bodyPr/>
      <a:lstStyle/>
      <a:p>
        <a:r>
          <a:rPr lang="en-US"/>
          <a:t>Gillian</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018F9-F036-44D8-A52C-451EAE64269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0140AB9-7C7F-4F81-907A-C811BF186753}">
      <dgm:prSet/>
      <dgm:spPr/>
      <dgm:t>
        <a:bodyPr/>
        <a:lstStyle/>
        <a:p>
          <a:r>
            <a:rPr lang="en-US" b="1" dirty="0"/>
            <a:t>Reach</a:t>
          </a:r>
        </a:p>
      </dgm:t>
    </dgm:pt>
    <dgm:pt modelId="{2AA800ED-15BB-4B84-864C-E8467B5232AF}" type="parTrans" cxnId="{BAF3CAEC-CFFD-4F93-BA76-97DB23C3C353}">
      <dgm:prSet/>
      <dgm:spPr/>
      <dgm:t>
        <a:bodyPr/>
        <a:lstStyle/>
        <a:p>
          <a:endParaRPr lang="en-US"/>
        </a:p>
      </dgm:t>
    </dgm:pt>
    <dgm:pt modelId="{9C9A5D9F-0274-46F0-ADD1-75562381BF3E}" type="sibTrans" cxnId="{BAF3CAEC-CFFD-4F93-BA76-97DB23C3C353}">
      <dgm:prSet/>
      <dgm:spPr/>
      <dgm:t>
        <a:bodyPr/>
        <a:lstStyle/>
        <a:p>
          <a:endParaRPr lang="en-US"/>
        </a:p>
      </dgm:t>
    </dgm:pt>
    <dgm:pt modelId="{DCF1C41D-566E-427B-B3A1-2846E62E31B7}">
      <dgm:prSet/>
      <dgm:spPr/>
      <dgm:t>
        <a:bodyPr/>
        <a:lstStyle/>
        <a:p>
          <a:r>
            <a:rPr lang="en-US" b="1"/>
            <a:t>Reach young people around the world by offering age appropriate meetings that are safe  and secure for teenagers  to develop healthy and loving relationships with themselves, others and their Higher Power. </a:t>
          </a:r>
        </a:p>
      </dgm:t>
    </dgm:pt>
    <dgm:pt modelId="{E35E9AB6-1A24-4068-8175-95584D410DB9}" type="parTrans" cxnId="{522FFB99-EBF0-466B-B134-19364541010E}">
      <dgm:prSet/>
      <dgm:spPr/>
      <dgm:t>
        <a:bodyPr/>
        <a:lstStyle/>
        <a:p>
          <a:endParaRPr lang="en-US"/>
        </a:p>
      </dgm:t>
    </dgm:pt>
    <dgm:pt modelId="{FC4FC627-E845-485D-BADE-87AA7636EEF6}" type="sibTrans" cxnId="{522FFB99-EBF0-466B-B134-19364541010E}">
      <dgm:prSet/>
      <dgm:spPr/>
      <dgm:t>
        <a:bodyPr/>
        <a:lstStyle/>
        <a:p>
          <a:endParaRPr lang="en-US"/>
        </a:p>
      </dgm:t>
    </dgm:pt>
    <dgm:pt modelId="{1775EFB9-E250-4897-9BBC-48F54F78AD6E}">
      <dgm:prSet/>
      <dgm:spPr/>
      <dgm:t>
        <a:bodyPr/>
        <a:lstStyle/>
        <a:p>
          <a:r>
            <a:rPr lang="en-US" b="1" dirty="0"/>
            <a:t>Develop</a:t>
          </a:r>
        </a:p>
      </dgm:t>
    </dgm:pt>
    <dgm:pt modelId="{84019DA5-55FB-4A8E-B835-B90D127FF847}" type="parTrans" cxnId="{9C1E6E09-3C19-42AC-BEE5-E0AC4E67CA6C}">
      <dgm:prSet/>
      <dgm:spPr/>
      <dgm:t>
        <a:bodyPr/>
        <a:lstStyle/>
        <a:p>
          <a:endParaRPr lang="en-US"/>
        </a:p>
      </dgm:t>
    </dgm:pt>
    <dgm:pt modelId="{A1DCDAE2-3034-4B08-BAFC-B7BEC4303D09}" type="sibTrans" cxnId="{9C1E6E09-3C19-42AC-BEE5-E0AC4E67CA6C}">
      <dgm:prSet/>
      <dgm:spPr/>
      <dgm:t>
        <a:bodyPr/>
        <a:lstStyle/>
        <a:p>
          <a:endParaRPr lang="en-US"/>
        </a:p>
      </dgm:t>
    </dgm:pt>
    <dgm:pt modelId="{06A5C42B-CF32-4A39-9708-C863754B0E7C}">
      <dgm:prSet/>
      <dgm:spPr/>
      <dgm:t>
        <a:bodyPr/>
        <a:lstStyle/>
        <a:p>
          <a:r>
            <a:rPr lang="en-US" b="1"/>
            <a:t>Develop and Create a CoDAteen Training Guide for Adult Hosts/Sponsors per the CoDAteen Handbook </a:t>
          </a:r>
        </a:p>
      </dgm:t>
    </dgm:pt>
    <dgm:pt modelId="{32ECA578-7910-4CB7-8982-F40CBA1EEF7C}" type="parTrans" cxnId="{3434731C-816A-4ECA-978B-B6495FC5C74A}">
      <dgm:prSet/>
      <dgm:spPr/>
      <dgm:t>
        <a:bodyPr/>
        <a:lstStyle/>
        <a:p>
          <a:endParaRPr lang="en-US"/>
        </a:p>
      </dgm:t>
    </dgm:pt>
    <dgm:pt modelId="{1DAE1F2C-F913-4021-A73A-38EF3C565102}" type="sibTrans" cxnId="{3434731C-816A-4ECA-978B-B6495FC5C74A}">
      <dgm:prSet/>
      <dgm:spPr/>
      <dgm:t>
        <a:bodyPr/>
        <a:lstStyle/>
        <a:p>
          <a:endParaRPr lang="en-US"/>
        </a:p>
      </dgm:t>
    </dgm:pt>
    <dgm:pt modelId="{F07BA94B-971E-4641-B983-57C787FA1949}">
      <dgm:prSet/>
      <dgm:spPr/>
      <dgm:t>
        <a:bodyPr/>
        <a:lstStyle/>
        <a:p>
          <a:r>
            <a:rPr lang="en-US" b="1" dirty="0">
              <a:latin typeface="Calibri Light" panose="020F0302020204030204"/>
            </a:rPr>
            <a:t>Adapt</a:t>
          </a:r>
          <a:endParaRPr lang="en-US" b="1" dirty="0"/>
        </a:p>
      </dgm:t>
    </dgm:pt>
    <dgm:pt modelId="{4AFDF37C-E373-4EFE-85DE-E576F0CB5392}" type="parTrans" cxnId="{6972D711-318E-460C-AF00-F9801F8A5774}">
      <dgm:prSet/>
      <dgm:spPr/>
      <dgm:t>
        <a:bodyPr/>
        <a:lstStyle/>
        <a:p>
          <a:endParaRPr lang="en-US"/>
        </a:p>
      </dgm:t>
    </dgm:pt>
    <dgm:pt modelId="{577EB793-1319-4DBC-BFB7-8E4663CE3182}" type="sibTrans" cxnId="{6972D711-318E-460C-AF00-F9801F8A5774}">
      <dgm:prSet/>
      <dgm:spPr/>
      <dgm:t>
        <a:bodyPr/>
        <a:lstStyle/>
        <a:p>
          <a:endParaRPr lang="en-US"/>
        </a:p>
      </dgm:t>
    </dgm:pt>
    <dgm:pt modelId="{5127D726-FB75-476C-ADAF-27101E4ED4C9}">
      <dgm:prSet/>
      <dgm:spPr/>
      <dgm:t>
        <a:bodyPr/>
        <a:lstStyle/>
        <a:p>
          <a:r>
            <a:rPr lang="en-US" b="1"/>
            <a:t>Adapt and develop the best processes and resources available to reach codependent teens and to provide a safe place for them to share and grow. </a:t>
          </a:r>
        </a:p>
      </dgm:t>
    </dgm:pt>
    <dgm:pt modelId="{097866E5-FDC9-4BE1-8027-08FC0F006724}" type="parTrans" cxnId="{202D0946-AB94-4F77-BDD7-1BF60EF922FA}">
      <dgm:prSet/>
      <dgm:spPr/>
      <dgm:t>
        <a:bodyPr/>
        <a:lstStyle/>
        <a:p>
          <a:endParaRPr lang="en-US"/>
        </a:p>
      </dgm:t>
    </dgm:pt>
    <dgm:pt modelId="{D38C2ADF-BB26-4D3F-9E01-1FC39ED9F8B8}" type="sibTrans" cxnId="{202D0946-AB94-4F77-BDD7-1BF60EF922FA}">
      <dgm:prSet/>
      <dgm:spPr/>
      <dgm:t>
        <a:bodyPr/>
        <a:lstStyle/>
        <a:p>
          <a:endParaRPr lang="en-US"/>
        </a:p>
      </dgm:t>
    </dgm:pt>
    <dgm:pt modelId="{6CCE3BA4-138B-4E07-B292-E1B11F0DEF4C}">
      <dgm:prSet/>
      <dgm:spPr/>
      <dgm:t>
        <a:bodyPr/>
        <a:lstStyle/>
        <a:p>
          <a:r>
            <a:rPr lang="en-US" b="1" dirty="0"/>
            <a:t>Support</a:t>
          </a:r>
        </a:p>
      </dgm:t>
    </dgm:pt>
    <dgm:pt modelId="{5DEB6885-4FE5-404B-9066-6A685474E4EB}" type="parTrans" cxnId="{CEF46D73-70D4-46AB-BA75-F6A96FE20FA0}">
      <dgm:prSet/>
      <dgm:spPr/>
      <dgm:t>
        <a:bodyPr/>
        <a:lstStyle/>
        <a:p>
          <a:endParaRPr lang="en-US"/>
        </a:p>
      </dgm:t>
    </dgm:pt>
    <dgm:pt modelId="{8D635060-2A8E-468A-96B5-B37DFF27FE0B}" type="sibTrans" cxnId="{CEF46D73-70D4-46AB-BA75-F6A96FE20FA0}">
      <dgm:prSet/>
      <dgm:spPr/>
      <dgm:t>
        <a:bodyPr/>
        <a:lstStyle/>
        <a:p>
          <a:endParaRPr lang="en-US"/>
        </a:p>
      </dgm:t>
    </dgm:pt>
    <dgm:pt modelId="{86FD7FC8-B9D2-4995-AB71-F638FB4C0CDE}">
      <dgm:prSet/>
      <dgm:spPr/>
      <dgm:t>
        <a:bodyPr/>
        <a:lstStyle/>
        <a:p>
          <a:r>
            <a:rPr lang="en-US" b="1"/>
            <a:t>Support and encourage groups to create and sponsor new CoDAteen meetings and  support CoDAteen meetings already established worldwide by facilitating structure and materials needed.</a:t>
          </a:r>
        </a:p>
      </dgm:t>
    </dgm:pt>
    <dgm:pt modelId="{D96E819B-C797-490B-8D1A-4D5814169282}" type="parTrans" cxnId="{21FCDE73-ABC8-4380-BAE6-C9DA2495EC8E}">
      <dgm:prSet/>
      <dgm:spPr/>
      <dgm:t>
        <a:bodyPr/>
        <a:lstStyle/>
        <a:p>
          <a:endParaRPr lang="en-US"/>
        </a:p>
      </dgm:t>
    </dgm:pt>
    <dgm:pt modelId="{1ED272B7-E1D7-4CDA-9DFC-98058D8B013F}" type="sibTrans" cxnId="{21FCDE73-ABC8-4380-BAE6-C9DA2495EC8E}">
      <dgm:prSet/>
      <dgm:spPr/>
      <dgm:t>
        <a:bodyPr/>
        <a:lstStyle/>
        <a:p>
          <a:endParaRPr lang="en-US"/>
        </a:p>
      </dgm:t>
    </dgm:pt>
    <dgm:pt modelId="{DA0CC702-2328-417D-BA5B-2EF6C064DC83}">
      <dgm:prSet/>
      <dgm:spPr/>
      <dgm:t>
        <a:bodyPr/>
        <a:lstStyle/>
        <a:p>
          <a:r>
            <a:rPr lang="en-US" b="1" dirty="0"/>
            <a:t>Continue</a:t>
          </a:r>
        </a:p>
      </dgm:t>
    </dgm:pt>
    <dgm:pt modelId="{E91D5994-D6F4-4732-BE9D-084E9AA85374}" type="parTrans" cxnId="{3E904442-E856-4A8A-8D60-4DDCA4E30612}">
      <dgm:prSet/>
      <dgm:spPr/>
      <dgm:t>
        <a:bodyPr/>
        <a:lstStyle/>
        <a:p>
          <a:endParaRPr lang="en-US"/>
        </a:p>
      </dgm:t>
    </dgm:pt>
    <dgm:pt modelId="{9536C9CE-289A-4591-8EE5-4A5208426167}" type="sibTrans" cxnId="{3E904442-E856-4A8A-8D60-4DDCA4E30612}">
      <dgm:prSet/>
      <dgm:spPr/>
      <dgm:t>
        <a:bodyPr/>
        <a:lstStyle/>
        <a:p>
          <a:endParaRPr lang="en-US"/>
        </a:p>
      </dgm:t>
    </dgm:pt>
    <dgm:pt modelId="{791C68EF-6649-4B3E-9321-547C08B0C55A}">
      <dgm:prSet/>
      <dgm:spPr/>
      <dgm:t>
        <a:bodyPr/>
        <a:lstStyle/>
        <a:p>
          <a:r>
            <a:rPr lang="en-US" b="1"/>
            <a:t>Continue to solicit feedback and support from the CoDA Fellowship and CoDAteens to strengthen the program to reach teenagers around the world who are still suffering. </a:t>
          </a:r>
        </a:p>
      </dgm:t>
    </dgm:pt>
    <dgm:pt modelId="{B2BD6A29-A164-45BB-AE6F-806CF2EAB931}" type="parTrans" cxnId="{BB90F8C6-852E-4641-8410-CE73127798F7}">
      <dgm:prSet/>
      <dgm:spPr/>
      <dgm:t>
        <a:bodyPr/>
        <a:lstStyle/>
        <a:p>
          <a:endParaRPr lang="en-US"/>
        </a:p>
      </dgm:t>
    </dgm:pt>
    <dgm:pt modelId="{7985B69D-9266-4533-AAF6-15740C6970AE}" type="sibTrans" cxnId="{BB90F8C6-852E-4641-8410-CE73127798F7}">
      <dgm:prSet/>
      <dgm:spPr/>
      <dgm:t>
        <a:bodyPr/>
        <a:lstStyle/>
        <a:p>
          <a:endParaRPr lang="en-US"/>
        </a:p>
      </dgm:t>
    </dgm:pt>
    <dgm:pt modelId="{D9B32239-15FB-47FB-A8F7-4AB02EDCFA21}" type="pres">
      <dgm:prSet presAssocID="{E8B018F9-F036-44D8-A52C-451EAE64269E}" presName="linear" presStyleCnt="0">
        <dgm:presLayoutVars>
          <dgm:animLvl val="lvl"/>
          <dgm:resizeHandles val="exact"/>
        </dgm:presLayoutVars>
      </dgm:prSet>
      <dgm:spPr/>
    </dgm:pt>
    <dgm:pt modelId="{0493AC55-BC06-49BD-82C0-7F667A73C3E5}" type="pres">
      <dgm:prSet presAssocID="{00140AB9-7C7F-4F81-907A-C811BF186753}" presName="parentText" presStyleLbl="node1" presStyleIdx="0" presStyleCnt="5">
        <dgm:presLayoutVars>
          <dgm:chMax val="0"/>
          <dgm:bulletEnabled val="1"/>
        </dgm:presLayoutVars>
      </dgm:prSet>
      <dgm:spPr/>
    </dgm:pt>
    <dgm:pt modelId="{D5A01B83-E4C8-4E9A-A0C2-2762A0B75EF4}" type="pres">
      <dgm:prSet presAssocID="{00140AB9-7C7F-4F81-907A-C811BF186753}" presName="childText" presStyleLbl="revTx" presStyleIdx="0" presStyleCnt="5">
        <dgm:presLayoutVars>
          <dgm:bulletEnabled val="1"/>
        </dgm:presLayoutVars>
      </dgm:prSet>
      <dgm:spPr/>
    </dgm:pt>
    <dgm:pt modelId="{241ECE78-091F-49E4-BA7D-76D74D4D6D69}" type="pres">
      <dgm:prSet presAssocID="{1775EFB9-E250-4897-9BBC-48F54F78AD6E}" presName="parentText" presStyleLbl="node1" presStyleIdx="1" presStyleCnt="5">
        <dgm:presLayoutVars>
          <dgm:chMax val="0"/>
          <dgm:bulletEnabled val="1"/>
        </dgm:presLayoutVars>
      </dgm:prSet>
      <dgm:spPr/>
    </dgm:pt>
    <dgm:pt modelId="{F59BB8E8-3528-42C4-9B52-5AA3E13CDA47}" type="pres">
      <dgm:prSet presAssocID="{1775EFB9-E250-4897-9BBC-48F54F78AD6E}" presName="childText" presStyleLbl="revTx" presStyleIdx="1" presStyleCnt="5">
        <dgm:presLayoutVars>
          <dgm:bulletEnabled val="1"/>
        </dgm:presLayoutVars>
      </dgm:prSet>
      <dgm:spPr/>
    </dgm:pt>
    <dgm:pt modelId="{147E9871-7091-4E1C-9294-B520AE4A1082}" type="pres">
      <dgm:prSet presAssocID="{F07BA94B-971E-4641-B983-57C787FA1949}" presName="parentText" presStyleLbl="node1" presStyleIdx="2" presStyleCnt="5">
        <dgm:presLayoutVars>
          <dgm:chMax val="0"/>
          <dgm:bulletEnabled val="1"/>
        </dgm:presLayoutVars>
      </dgm:prSet>
      <dgm:spPr/>
    </dgm:pt>
    <dgm:pt modelId="{B6A0EDE1-9805-42DB-B2B8-7A0FEA6E37C5}" type="pres">
      <dgm:prSet presAssocID="{F07BA94B-971E-4641-B983-57C787FA1949}" presName="childText" presStyleLbl="revTx" presStyleIdx="2" presStyleCnt="5">
        <dgm:presLayoutVars>
          <dgm:bulletEnabled val="1"/>
        </dgm:presLayoutVars>
      </dgm:prSet>
      <dgm:spPr/>
    </dgm:pt>
    <dgm:pt modelId="{6B434971-E7E3-4656-BA62-33FC46B9B6A4}" type="pres">
      <dgm:prSet presAssocID="{6CCE3BA4-138B-4E07-B292-E1B11F0DEF4C}" presName="parentText" presStyleLbl="node1" presStyleIdx="3" presStyleCnt="5">
        <dgm:presLayoutVars>
          <dgm:chMax val="0"/>
          <dgm:bulletEnabled val="1"/>
        </dgm:presLayoutVars>
      </dgm:prSet>
      <dgm:spPr/>
    </dgm:pt>
    <dgm:pt modelId="{E7225592-2B32-4855-A04E-BAED760A6474}" type="pres">
      <dgm:prSet presAssocID="{6CCE3BA4-138B-4E07-B292-E1B11F0DEF4C}" presName="childText" presStyleLbl="revTx" presStyleIdx="3" presStyleCnt="5">
        <dgm:presLayoutVars>
          <dgm:bulletEnabled val="1"/>
        </dgm:presLayoutVars>
      </dgm:prSet>
      <dgm:spPr/>
    </dgm:pt>
    <dgm:pt modelId="{8A5FE4FB-D1F6-4F61-BE66-AAEC7A8558BF}" type="pres">
      <dgm:prSet presAssocID="{DA0CC702-2328-417D-BA5B-2EF6C064DC83}" presName="parentText" presStyleLbl="node1" presStyleIdx="4" presStyleCnt="5">
        <dgm:presLayoutVars>
          <dgm:chMax val="0"/>
          <dgm:bulletEnabled val="1"/>
        </dgm:presLayoutVars>
      </dgm:prSet>
      <dgm:spPr/>
    </dgm:pt>
    <dgm:pt modelId="{F8BBD0EE-881A-48FC-B3F5-2D179823DF17}" type="pres">
      <dgm:prSet presAssocID="{DA0CC702-2328-417D-BA5B-2EF6C064DC83}" presName="childText" presStyleLbl="revTx" presStyleIdx="4" presStyleCnt="5">
        <dgm:presLayoutVars>
          <dgm:bulletEnabled val="1"/>
        </dgm:presLayoutVars>
      </dgm:prSet>
      <dgm:spPr/>
    </dgm:pt>
  </dgm:ptLst>
  <dgm:cxnLst>
    <dgm:cxn modelId="{9C1E6E09-3C19-42AC-BEE5-E0AC4E67CA6C}" srcId="{E8B018F9-F036-44D8-A52C-451EAE64269E}" destId="{1775EFB9-E250-4897-9BBC-48F54F78AD6E}" srcOrd="1" destOrd="0" parTransId="{84019DA5-55FB-4A8E-B835-B90D127FF847}" sibTransId="{A1DCDAE2-3034-4B08-BAFC-B7BEC4303D09}"/>
    <dgm:cxn modelId="{9464260F-C9BE-405C-85DF-2A0AF6B9ED8A}" type="presOf" srcId="{DA0CC702-2328-417D-BA5B-2EF6C064DC83}" destId="{8A5FE4FB-D1F6-4F61-BE66-AAEC7A8558BF}" srcOrd="0" destOrd="0" presId="urn:microsoft.com/office/officeart/2005/8/layout/vList2"/>
    <dgm:cxn modelId="{6972D711-318E-460C-AF00-F9801F8A5774}" srcId="{E8B018F9-F036-44D8-A52C-451EAE64269E}" destId="{F07BA94B-971E-4641-B983-57C787FA1949}" srcOrd="2" destOrd="0" parTransId="{4AFDF37C-E373-4EFE-85DE-E576F0CB5392}" sibTransId="{577EB793-1319-4DBC-BFB7-8E4663CE3182}"/>
    <dgm:cxn modelId="{1549651A-6545-440F-9072-FB8F9FBF749B}" type="presOf" srcId="{00140AB9-7C7F-4F81-907A-C811BF186753}" destId="{0493AC55-BC06-49BD-82C0-7F667A73C3E5}" srcOrd="0" destOrd="0" presId="urn:microsoft.com/office/officeart/2005/8/layout/vList2"/>
    <dgm:cxn modelId="{3434731C-816A-4ECA-978B-B6495FC5C74A}" srcId="{1775EFB9-E250-4897-9BBC-48F54F78AD6E}" destId="{06A5C42B-CF32-4A39-9708-C863754B0E7C}" srcOrd="0" destOrd="0" parTransId="{32ECA578-7910-4CB7-8982-F40CBA1EEF7C}" sibTransId="{1DAE1F2C-F913-4021-A73A-38EF3C565102}"/>
    <dgm:cxn modelId="{052DD65E-FE98-4FBD-BFA7-718D8C6485E9}" type="presOf" srcId="{E8B018F9-F036-44D8-A52C-451EAE64269E}" destId="{D9B32239-15FB-47FB-A8F7-4AB02EDCFA21}" srcOrd="0" destOrd="0" presId="urn:microsoft.com/office/officeart/2005/8/layout/vList2"/>
    <dgm:cxn modelId="{3E904442-E856-4A8A-8D60-4DDCA4E30612}" srcId="{E8B018F9-F036-44D8-A52C-451EAE64269E}" destId="{DA0CC702-2328-417D-BA5B-2EF6C064DC83}" srcOrd="4" destOrd="0" parTransId="{E91D5994-D6F4-4732-BE9D-084E9AA85374}" sibTransId="{9536C9CE-289A-4591-8EE5-4A5208426167}"/>
    <dgm:cxn modelId="{202D0946-AB94-4F77-BDD7-1BF60EF922FA}" srcId="{F07BA94B-971E-4641-B983-57C787FA1949}" destId="{5127D726-FB75-476C-ADAF-27101E4ED4C9}" srcOrd="0" destOrd="0" parTransId="{097866E5-FDC9-4BE1-8027-08FC0F006724}" sibTransId="{D38C2ADF-BB26-4D3F-9E01-1FC39ED9F8B8}"/>
    <dgm:cxn modelId="{28CFFA6A-E259-4CC8-9A0A-B4F213C42238}" type="presOf" srcId="{F07BA94B-971E-4641-B983-57C787FA1949}" destId="{147E9871-7091-4E1C-9294-B520AE4A1082}" srcOrd="0" destOrd="0" presId="urn:microsoft.com/office/officeart/2005/8/layout/vList2"/>
    <dgm:cxn modelId="{BC802753-E8BA-439A-9994-E260FEF2C83D}" type="presOf" srcId="{86FD7FC8-B9D2-4995-AB71-F638FB4C0CDE}" destId="{E7225592-2B32-4855-A04E-BAED760A6474}" srcOrd="0" destOrd="0" presId="urn:microsoft.com/office/officeart/2005/8/layout/vList2"/>
    <dgm:cxn modelId="{CEF46D73-70D4-46AB-BA75-F6A96FE20FA0}" srcId="{E8B018F9-F036-44D8-A52C-451EAE64269E}" destId="{6CCE3BA4-138B-4E07-B292-E1B11F0DEF4C}" srcOrd="3" destOrd="0" parTransId="{5DEB6885-4FE5-404B-9066-6A685474E4EB}" sibTransId="{8D635060-2A8E-468A-96B5-B37DFF27FE0B}"/>
    <dgm:cxn modelId="{21FCDE73-ABC8-4380-BAE6-C9DA2495EC8E}" srcId="{6CCE3BA4-138B-4E07-B292-E1B11F0DEF4C}" destId="{86FD7FC8-B9D2-4995-AB71-F638FB4C0CDE}" srcOrd="0" destOrd="0" parTransId="{D96E819B-C797-490B-8D1A-4D5814169282}" sibTransId="{1ED272B7-E1D7-4CDA-9DFC-98058D8B013F}"/>
    <dgm:cxn modelId="{9AE8305A-F956-41F8-BF43-B1B3DD5C0E81}" type="presOf" srcId="{791C68EF-6649-4B3E-9321-547C08B0C55A}" destId="{F8BBD0EE-881A-48FC-B3F5-2D179823DF17}" srcOrd="0" destOrd="0" presId="urn:microsoft.com/office/officeart/2005/8/layout/vList2"/>
    <dgm:cxn modelId="{522FFB99-EBF0-466B-B134-19364541010E}" srcId="{00140AB9-7C7F-4F81-907A-C811BF186753}" destId="{DCF1C41D-566E-427B-B3A1-2846E62E31B7}" srcOrd="0" destOrd="0" parTransId="{E35E9AB6-1A24-4068-8175-95584D410DB9}" sibTransId="{FC4FC627-E845-485D-BADE-87AA7636EEF6}"/>
    <dgm:cxn modelId="{EFAC769B-1B90-4CD1-8B59-D3ED9BEC9F01}" type="presOf" srcId="{5127D726-FB75-476C-ADAF-27101E4ED4C9}" destId="{B6A0EDE1-9805-42DB-B2B8-7A0FEA6E37C5}" srcOrd="0" destOrd="0" presId="urn:microsoft.com/office/officeart/2005/8/layout/vList2"/>
    <dgm:cxn modelId="{3790F8A4-FE37-4120-9E6E-C59B2256E631}" type="presOf" srcId="{1775EFB9-E250-4897-9BBC-48F54F78AD6E}" destId="{241ECE78-091F-49E4-BA7D-76D74D4D6D69}" srcOrd="0" destOrd="0" presId="urn:microsoft.com/office/officeart/2005/8/layout/vList2"/>
    <dgm:cxn modelId="{BB90F8C6-852E-4641-8410-CE73127798F7}" srcId="{DA0CC702-2328-417D-BA5B-2EF6C064DC83}" destId="{791C68EF-6649-4B3E-9321-547C08B0C55A}" srcOrd="0" destOrd="0" parTransId="{B2BD6A29-A164-45BB-AE6F-806CF2EAB931}" sibTransId="{7985B69D-9266-4533-AAF6-15740C6970AE}"/>
    <dgm:cxn modelId="{5B4F6CD9-9616-4D06-9F87-C77122D4E588}" type="presOf" srcId="{06A5C42B-CF32-4A39-9708-C863754B0E7C}" destId="{F59BB8E8-3528-42C4-9B52-5AA3E13CDA47}" srcOrd="0" destOrd="0" presId="urn:microsoft.com/office/officeart/2005/8/layout/vList2"/>
    <dgm:cxn modelId="{195C20DE-E08F-49FD-B1E4-35C559971580}" type="presOf" srcId="{DCF1C41D-566E-427B-B3A1-2846E62E31B7}" destId="{D5A01B83-E4C8-4E9A-A0C2-2762A0B75EF4}" srcOrd="0" destOrd="0" presId="urn:microsoft.com/office/officeart/2005/8/layout/vList2"/>
    <dgm:cxn modelId="{38DD45DF-9FC1-4E09-A07B-5074D4C7B6DB}" type="presOf" srcId="{6CCE3BA4-138B-4E07-B292-E1B11F0DEF4C}" destId="{6B434971-E7E3-4656-BA62-33FC46B9B6A4}" srcOrd="0" destOrd="0" presId="urn:microsoft.com/office/officeart/2005/8/layout/vList2"/>
    <dgm:cxn modelId="{BAF3CAEC-CFFD-4F93-BA76-97DB23C3C353}" srcId="{E8B018F9-F036-44D8-A52C-451EAE64269E}" destId="{00140AB9-7C7F-4F81-907A-C811BF186753}" srcOrd="0" destOrd="0" parTransId="{2AA800ED-15BB-4B84-864C-E8467B5232AF}" sibTransId="{9C9A5D9F-0274-46F0-ADD1-75562381BF3E}"/>
    <dgm:cxn modelId="{6C7AABAF-6302-4651-9DF5-314A77C38524}" type="presParOf" srcId="{D9B32239-15FB-47FB-A8F7-4AB02EDCFA21}" destId="{0493AC55-BC06-49BD-82C0-7F667A73C3E5}" srcOrd="0" destOrd="0" presId="urn:microsoft.com/office/officeart/2005/8/layout/vList2"/>
    <dgm:cxn modelId="{CC4BC27F-8A54-4407-8D08-B4CABB11EDC7}" type="presParOf" srcId="{D9B32239-15FB-47FB-A8F7-4AB02EDCFA21}" destId="{D5A01B83-E4C8-4E9A-A0C2-2762A0B75EF4}" srcOrd="1" destOrd="0" presId="urn:microsoft.com/office/officeart/2005/8/layout/vList2"/>
    <dgm:cxn modelId="{58E94067-5D58-418C-AD9F-E16251DCF252}" type="presParOf" srcId="{D9B32239-15FB-47FB-A8F7-4AB02EDCFA21}" destId="{241ECE78-091F-49E4-BA7D-76D74D4D6D69}" srcOrd="2" destOrd="0" presId="urn:microsoft.com/office/officeart/2005/8/layout/vList2"/>
    <dgm:cxn modelId="{067267A4-7BB6-48DC-A3AD-F16A98434FA8}" type="presParOf" srcId="{D9B32239-15FB-47FB-A8F7-4AB02EDCFA21}" destId="{F59BB8E8-3528-42C4-9B52-5AA3E13CDA47}" srcOrd="3" destOrd="0" presId="urn:microsoft.com/office/officeart/2005/8/layout/vList2"/>
    <dgm:cxn modelId="{A99FDA2D-DC18-4B5B-A53C-A655E10DC368}" type="presParOf" srcId="{D9B32239-15FB-47FB-A8F7-4AB02EDCFA21}" destId="{147E9871-7091-4E1C-9294-B520AE4A1082}" srcOrd="4" destOrd="0" presId="urn:microsoft.com/office/officeart/2005/8/layout/vList2"/>
    <dgm:cxn modelId="{4B410339-2743-4C43-B59D-6E5DF47B5554}" type="presParOf" srcId="{D9B32239-15FB-47FB-A8F7-4AB02EDCFA21}" destId="{B6A0EDE1-9805-42DB-B2B8-7A0FEA6E37C5}" srcOrd="5" destOrd="0" presId="urn:microsoft.com/office/officeart/2005/8/layout/vList2"/>
    <dgm:cxn modelId="{708A4693-3EFA-4F50-956E-3CCECD1567A7}" type="presParOf" srcId="{D9B32239-15FB-47FB-A8F7-4AB02EDCFA21}" destId="{6B434971-E7E3-4656-BA62-33FC46B9B6A4}" srcOrd="6" destOrd="0" presId="urn:microsoft.com/office/officeart/2005/8/layout/vList2"/>
    <dgm:cxn modelId="{2210BF51-EBA2-4CF0-8957-2A16EB84A836}" type="presParOf" srcId="{D9B32239-15FB-47FB-A8F7-4AB02EDCFA21}" destId="{E7225592-2B32-4855-A04E-BAED760A6474}" srcOrd="7" destOrd="0" presId="urn:microsoft.com/office/officeart/2005/8/layout/vList2"/>
    <dgm:cxn modelId="{03F54361-1D8B-4E21-A060-05C30088D4DA}" type="presParOf" srcId="{D9B32239-15FB-47FB-A8F7-4AB02EDCFA21}" destId="{8A5FE4FB-D1F6-4F61-BE66-AAEC7A8558BF}" srcOrd="8" destOrd="0" presId="urn:microsoft.com/office/officeart/2005/8/layout/vList2"/>
    <dgm:cxn modelId="{F1846494-9C42-4EE6-8442-932F1D7EA2C2}" type="presParOf" srcId="{D9B32239-15FB-47FB-A8F7-4AB02EDCFA21}" destId="{F8BBD0EE-881A-48FC-B3F5-2D179823DF17}"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3AC55-BC06-49BD-82C0-7F667A73C3E5}">
      <dsp:nvSpPr>
        <dsp:cNvPr id="0" name=""/>
        <dsp:cNvSpPr/>
      </dsp:nvSpPr>
      <dsp:spPr>
        <a:xfrm>
          <a:off x="0" y="227463"/>
          <a:ext cx="4828172" cy="4077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Reach</a:t>
          </a:r>
        </a:p>
      </dsp:txBody>
      <dsp:txXfrm>
        <a:off x="19904" y="247367"/>
        <a:ext cx="4788364" cy="367937"/>
      </dsp:txXfrm>
    </dsp:sp>
    <dsp:sp modelId="{D5A01B83-E4C8-4E9A-A0C2-2762A0B75EF4}">
      <dsp:nvSpPr>
        <dsp:cNvPr id="0" name=""/>
        <dsp:cNvSpPr/>
      </dsp:nvSpPr>
      <dsp:spPr>
        <a:xfrm>
          <a:off x="0" y="635208"/>
          <a:ext cx="4828172"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9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Reach young people around the world by offering age appropriate meetings that are safe  and secure for teenagers  to develop healthy and loving relationships with themselves, others and their Higher Power. </a:t>
          </a:r>
        </a:p>
      </dsp:txBody>
      <dsp:txXfrm>
        <a:off x="0" y="635208"/>
        <a:ext cx="4828172" cy="774180"/>
      </dsp:txXfrm>
    </dsp:sp>
    <dsp:sp modelId="{241ECE78-091F-49E4-BA7D-76D74D4D6D69}">
      <dsp:nvSpPr>
        <dsp:cNvPr id="0" name=""/>
        <dsp:cNvSpPr/>
      </dsp:nvSpPr>
      <dsp:spPr>
        <a:xfrm>
          <a:off x="0" y="1409388"/>
          <a:ext cx="4828172" cy="407745"/>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Develop</a:t>
          </a:r>
        </a:p>
      </dsp:txBody>
      <dsp:txXfrm>
        <a:off x="19904" y="1429292"/>
        <a:ext cx="4788364" cy="367937"/>
      </dsp:txXfrm>
    </dsp:sp>
    <dsp:sp modelId="{F59BB8E8-3528-42C4-9B52-5AA3E13CDA47}">
      <dsp:nvSpPr>
        <dsp:cNvPr id="0" name=""/>
        <dsp:cNvSpPr/>
      </dsp:nvSpPr>
      <dsp:spPr>
        <a:xfrm>
          <a:off x="0" y="1817133"/>
          <a:ext cx="4828172"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9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Develop and Create a CoDAteen Training Guide for Adult Hosts/Sponsors per the CoDAteen Handbook </a:t>
          </a:r>
        </a:p>
      </dsp:txBody>
      <dsp:txXfrm>
        <a:off x="0" y="1817133"/>
        <a:ext cx="4828172" cy="413482"/>
      </dsp:txXfrm>
    </dsp:sp>
    <dsp:sp modelId="{147E9871-7091-4E1C-9294-B520AE4A1082}">
      <dsp:nvSpPr>
        <dsp:cNvPr id="0" name=""/>
        <dsp:cNvSpPr/>
      </dsp:nvSpPr>
      <dsp:spPr>
        <a:xfrm>
          <a:off x="0" y="2230616"/>
          <a:ext cx="4828172" cy="40774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Calibri Light" panose="020F0302020204030204"/>
            </a:rPr>
            <a:t>Adapt</a:t>
          </a:r>
          <a:endParaRPr lang="en-US" sz="1700" b="1" kern="1200" dirty="0"/>
        </a:p>
      </dsp:txBody>
      <dsp:txXfrm>
        <a:off x="19904" y="2250520"/>
        <a:ext cx="4788364" cy="367937"/>
      </dsp:txXfrm>
    </dsp:sp>
    <dsp:sp modelId="{B6A0EDE1-9805-42DB-B2B8-7A0FEA6E37C5}">
      <dsp:nvSpPr>
        <dsp:cNvPr id="0" name=""/>
        <dsp:cNvSpPr/>
      </dsp:nvSpPr>
      <dsp:spPr>
        <a:xfrm>
          <a:off x="0" y="2638361"/>
          <a:ext cx="4828172" cy="59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9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Adapt and develop the best processes and resources available to reach codependent teens and to provide a safe place for them to share and grow. </a:t>
          </a:r>
        </a:p>
      </dsp:txBody>
      <dsp:txXfrm>
        <a:off x="0" y="2638361"/>
        <a:ext cx="4828172" cy="598230"/>
      </dsp:txXfrm>
    </dsp:sp>
    <dsp:sp modelId="{6B434971-E7E3-4656-BA62-33FC46B9B6A4}">
      <dsp:nvSpPr>
        <dsp:cNvPr id="0" name=""/>
        <dsp:cNvSpPr/>
      </dsp:nvSpPr>
      <dsp:spPr>
        <a:xfrm>
          <a:off x="0" y="3236591"/>
          <a:ext cx="4828172" cy="407745"/>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Support</a:t>
          </a:r>
        </a:p>
      </dsp:txBody>
      <dsp:txXfrm>
        <a:off x="19904" y="3256495"/>
        <a:ext cx="4788364" cy="367937"/>
      </dsp:txXfrm>
    </dsp:sp>
    <dsp:sp modelId="{E7225592-2B32-4855-A04E-BAED760A6474}">
      <dsp:nvSpPr>
        <dsp:cNvPr id="0" name=""/>
        <dsp:cNvSpPr/>
      </dsp:nvSpPr>
      <dsp:spPr>
        <a:xfrm>
          <a:off x="0" y="3644336"/>
          <a:ext cx="4828172"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9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Support and encourage groups to create and sponsor new CoDAteen meetings and  support CoDAteen meetings already established worldwide by facilitating structure and materials needed.</a:t>
          </a:r>
        </a:p>
      </dsp:txBody>
      <dsp:txXfrm>
        <a:off x="0" y="3644336"/>
        <a:ext cx="4828172" cy="774180"/>
      </dsp:txXfrm>
    </dsp:sp>
    <dsp:sp modelId="{8A5FE4FB-D1F6-4F61-BE66-AAEC7A8558BF}">
      <dsp:nvSpPr>
        <dsp:cNvPr id="0" name=""/>
        <dsp:cNvSpPr/>
      </dsp:nvSpPr>
      <dsp:spPr>
        <a:xfrm>
          <a:off x="0" y="4418516"/>
          <a:ext cx="4828172" cy="4077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Continue</a:t>
          </a:r>
        </a:p>
      </dsp:txBody>
      <dsp:txXfrm>
        <a:off x="19904" y="4438420"/>
        <a:ext cx="4788364" cy="367937"/>
      </dsp:txXfrm>
    </dsp:sp>
    <dsp:sp modelId="{F8BBD0EE-881A-48FC-B3F5-2D179823DF17}">
      <dsp:nvSpPr>
        <dsp:cNvPr id="0" name=""/>
        <dsp:cNvSpPr/>
      </dsp:nvSpPr>
      <dsp:spPr>
        <a:xfrm>
          <a:off x="0" y="4826261"/>
          <a:ext cx="4828172" cy="59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9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Continue to solicit feedback and support from the CoDA Fellowship and CoDAteens to strengthen the program to reach teenagers around the world who are still suffering. </a:t>
          </a:r>
        </a:p>
      </dsp:txBody>
      <dsp:txXfrm>
        <a:off x="0" y="4826261"/>
        <a:ext cx="4828172" cy="5982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9E6A807-9FC9-4D82-8BE7-E635DEEEAB36}" type="datetimeFigureOut">
              <a:rPr lang="en-US" smtClean="0"/>
              <a:t>7/21/2023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C1ED5C3-0162-46DD-998D-DB87C84A617A}" type="slidenum">
              <a:rPr lang="en-US" smtClean="0"/>
              <a:t>‹#›</a:t>
            </a:fld>
            <a:endParaRPr lang="en-US"/>
          </a:p>
        </p:txBody>
      </p:sp>
    </p:spTree>
    <p:extLst>
      <p:ext uri="{BB962C8B-B14F-4D97-AF65-F5344CB8AC3E}">
        <p14:creationId xmlns:p14="http://schemas.microsoft.com/office/powerpoint/2010/main" val="372866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endParaRPr/>
          </a:p>
        </p:txBody>
      </p:sp>
      <p:sp>
        <p:nvSpPr>
          <p:cNvPr id="94" name="Google Shape;94;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ED5C3-0162-46DD-998D-DB87C84A617A}" type="slidenum">
              <a:rPr lang="en-US" smtClean="0"/>
              <a:t>2</a:t>
            </a:fld>
            <a:endParaRPr lang="en-US"/>
          </a:p>
        </p:txBody>
      </p:sp>
    </p:spTree>
    <p:extLst>
      <p:ext uri="{BB962C8B-B14F-4D97-AF65-F5344CB8AC3E}">
        <p14:creationId xmlns:p14="http://schemas.microsoft.com/office/powerpoint/2010/main" val="346772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endParaRPr dirty="0"/>
          </a:p>
        </p:txBody>
      </p:sp>
      <p:sp>
        <p:nvSpPr>
          <p:cNvPr id="103" name="Google Shape;103;p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ED5C3-0162-46DD-998D-DB87C84A617A}" type="slidenum">
              <a:rPr lang="en-US" smtClean="0"/>
              <a:t>6</a:t>
            </a:fld>
            <a:endParaRPr lang="en-US"/>
          </a:p>
        </p:txBody>
      </p:sp>
    </p:spTree>
    <p:extLst>
      <p:ext uri="{BB962C8B-B14F-4D97-AF65-F5344CB8AC3E}">
        <p14:creationId xmlns:p14="http://schemas.microsoft.com/office/powerpoint/2010/main" val="77679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ED5C3-0162-46DD-998D-DB87C84A617A}" type="slidenum">
              <a:rPr lang="en-US" smtClean="0"/>
              <a:t>12</a:t>
            </a:fld>
            <a:endParaRPr lang="en-US"/>
          </a:p>
        </p:txBody>
      </p:sp>
    </p:spTree>
    <p:extLst>
      <p:ext uri="{BB962C8B-B14F-4D97-AF65-F5344CB8AC3E}">
        <p14:creationId xmlns:p14="http://schemas.microsoft.com/office/powerpoint/2010/main" val="148765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endParaRPr/>
          </a:p>
        </p:txBody>
      </p:sp>
      <p:sp>
        <p:nvSpPr>
          <p:cNvPr id="147" name="Google Shape;147;p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58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5715000" cy="6858000"/>
          </a:xfrm>
          <a:custGeom>
            <a:avLst/>
            <a:gdLst/>
            <a:ahLst/>
            <a:cxnLst/>
            <a:rect l="l" t="t" r="r" b="b"/>
            <a:pathLst>
              <a:path w="4286250" h="5143500">
                <a:moveTo>
                  <a:pt x="0" y="5143499"/>
                </a:moveTo>
                <a:lnTo>
                  <a:pt x="4286249" y="5143499"/>
                </a:lnTo>
                <a:lnTo>
                  <a:pt x="4286249" y="0"/>
                </a:lnTo>
                <a:lnTo>
                  <a:pt x="0" y="0"/>
                </a:lnTo>
                <a:lnTo>
                  <a:pt x="0" y="5143499"/>
                </a:lnTo>
                <a:close/>
              </a:path>
            </a:pathLst>
          </a:custGeom>
          <a:solidFill>
            <a:srgbClr val="F7E71B"/>
          </a:solidFill>
        </p:spPr>
        <p:txBody>
          <a:bodyPr wrap="square" lIns="0" tIns="0" rIns="0" bIns="0" rtlCol="0"/>
          <a:lstStyle/>
          <a:p>
            <a:endParaRPr sz="2400"/>
          </a:p>
        </p:txBody>
      </p:sp>
      <p:sp>
        <p:nvSpPr>
          <p:cNvPr id="17" name="bg object 17"/>
          <p:cNvSpPr/>
          <p:nvPr/>
        </p:nvSpPr>
        <p:spPr>
          <a:xfrm>
            <a:off x="10948900" y="0"/>
            <a:ext cx="1243753" cy="6858000"/>
          </a:xfrm>
          <a:custGeom>
            <a:avLst/>
            <a:gdLst/>
            <a:ahLst/>
            <a:cxnLst/>
            <a:rect l="l" t="t" r="r" b="b"/>
            <a:pathLst>
              <a:path w="932815" h="5143500">
                <a:moveTo>
                  <a:pt x="0" y="5143499"/>
                </a:moveTo>
                <a:lnTo>
                  <a:pt x="932324" y="5143499"/>
                </a:lnTo>
                <a:lnTo>
                  <a:pt x="932324" y="0"/>
                </a:lnTo>
                <a:lnTo>
                  <a:pt x="0" y="0"/>
                </a:lnTo>
                <a:lnTo>
                  <a:pt x="0" y="5143499"/>
                </a:lnTo>
                <a:close/>
              </a:path>
            </a:pathLst>
          </a:custGeom>
          <a:solidFill>
            <a:srgbClr val="F7E71B"/>
          </a:solidFill>
        </p:spPr>
        <p:txBody>
          <a:bodyPr wrap="square" lIns="0" tIns="0" rIns="0" bIns="0" rtlCol="0"/>
          <a:lstStyle/>
          <a:p>
            <a:endParaRPr sz="2400"/>
          </a:p>
        </p:txBody>
      </p:sp>
      <p:sp>
        <p:nvSpPr>
          <p:cNvPr id="18" name="bg object 18"/>
          <p:cNvSpPr/>
          <p:nvPr/>
        </p:nvSpPr>
        <p:spPr>
          <a:xfrm>
            <a:off x="5715000" y="4734199"/>
            <a:ext cx="96520" cy="2124287"/>
          </a:xfrm>
          <a:custGeom>
            <a:avLst/>
            <a:gdLst/>
            <a:ahLst/>
            <a:cxnLst/>
            <a:rect l="l" t="t" r="r" b="b"/>
            <a:pathLst>
              <a:path w="72389" h="1593214">
                <a:moveTo>
                  <a:pt x="0" y="1592849"/>
                </a:moveTo>
                <a:lnTo>
                  <a:pt x="72299" y="1592849"/>
                </a:lnTo>
                <a:lnTo>
                  <a:pt x="72299" y="0"/>
                </a:lnTo>
                <a:lnTo>
                  <a:pt x="0" y="0"/>
                </a:lnTo>
                <a:lnTo>
                  <a:pt x="0" y="1592849"/>
                </a:lnTo>
                <a:close/>
              </a:path>
            </a:pathLst>
          </a:custGeom>
          <a:solidFill>
            <a:srgbClr val="000000"/>
          </a:solidFill>
        </p:spPr>
        <p:txBody>
          <a:bodyPr wrap="square" lIns="0" tIns="0" rIns="0" bIns="0" rtlCol="0"/>
          <a:lstStyle/>
          <a:p>
            <a:endParaRPr sz="2400"/>
          </a:p>
        </p:txBody>
      </p:sp>
      <p:sp>
        <p:nvSpPr>
          <p:cNvPr id="19" name="bg object 19"/>
          <p:cNvSpPr/>
          <p:nvPr/>
        </p:nvSpPr>
        <p:spPr>
          <a:xfrm>
            <a:off x="5715000" y="1"/>
            <a:ext cx="96520" cy="1871980"/>
          </a:xfrm>
          <a:custGeom>
            <a:avLst/>
            <a:gdLst/>
            <a:ahLst/>
            <a:cxnLst/>
            <a:rect l="l" t="t" r="r" b="b"/>
            <a:pathLst>
              <a:path w="72389" h="1403985">
                <a:moveTo>
                  <a:pt x="0" y="1403849"/>
                </a:moveTo>
                <a:lnTo>
                  <a:pt x="72299" y="1403849"/>
                </a:lnTo>
                <a:lnTo>
                  <a:pt x="72299" y="0"/>
                </a:lnTo>
                <a:lnTo>
                  <a:pt x="0" y="0"/>
                </a:lnTo>
                <a:lnTo>
                  <a:pt x="0" y="1403849"/>
                </a:lnTo>
                <a:close/>
              </a:path>
            </a:pathLst>
          </a:custGeom>
          <a:solidFill>
            <a:srgbClr val="000000"/>
          </a:solidFill>
        </p:spPr>
        <p:txBody>
          <a:bodyPr wrap="square" lIns="0" tIns="0" rIns="0" bIns="0" rtlCol="0"/>
          <a:lstStyle/>
          <a:p>
            <a:endParaRPr sz="2400"/>
          </a:p>
        </p:txBody>
      </p:sp>
      <p:sp>
        <p:nvSpPr>
          <p:cNvPr id="20" name="bg object 20"/>
          <p:cNvSpPr/>
          <p:nvPr/>
        </p:nvSpPr>
        <p:spPr>
          <a:xfrm>
            <a:off x="5811301" y="4734199"/>
            <a:ext cx="5138420" cy="2124287"/>
          </a:xfrm>
          <a:custGeom>
            <a:avLst/>
            <a:gdLst/>
            <a:ahLst/>
            <a:cxnLst/>
            <a:rect l="l" t="t" r="r" b="b"/>
            <a:pathLst>
              <a:path w="3853815" h="1593214">
                <a:moveTo>
                  <a:pt x="0" y="1592849"/>
                </a:moveTo>
                <a:lnTo>
                  <a:pt x="3853199" y="1592849"/>
                </a:lnTo>
                <a:lnTo>
                  <a:pt x="3853199" y="0"/>
                </a:lnTo>
                <a:lnTo>
                  <a:pt x="0" y="0"/>
                </a:lnTo>
                <a:lnTo>
                  <a:pt x="0" y="1592849"/>
                </a:lnTo>
                <a:close/>
              </a:path>
            </a:pathLst>
          </a:custGeom>
          <a:solidFill>
            <a:srgbClr val="01AED1"/>
          </a:solidFill>
        </p:spPr>
        <p:txBody>
          <a:bodyPr wrap="square" lIns="0" tIns="0" rIns="0" bIns="0" rtlCol="0"/>
          <a:lstStyle/>
          <a:p>
            <a:endParaRPr sz="2400"/>
          </a:p>
        </p:txBody>
      </p:sp>
      <p:sp>
        <p:nvSpPr>
          <p:cNvPr id="21" name="bg object 21"/>
          <p:cNvSpPr/>
          <p:nvPr/>
        </p:nvSpPr>
        <p:spPr>
          <a:xfrm>
            <a:off x="5811301" y="1"/>
            <a:ext cx="5138420" cy="1871980"/>
          </a:xfrm>
          <a:custGeom>
            <a:avLst/>
            <a:gdLst/>
            <a:ahLst/>
            <a:cxnLst/>
            <a:rect l="l" t="t" r="r" b="b"/>
            <a:pathLst>
              <a:path w="3853815" h="1403985">
                <a:moveTo>
                  <a:pt x="0" y="1403849"/>
                </a:moveTo>
                <a:lnTo>
                  <a:pt x="3853199" y="1403849"/>
                </a:lnTo>
                <a:lnTo>
                  <a:pt x="3853199" y="0"/>
                </a:lnTo>
                <a:lnTo>
                  <a:pt x="0" y="0"/>
                </a:lnTo>
                <a:lnTo>
                  <a:pt x="0" y="1403849"/>
                </a:lnTo>
                <a:close/>
              </a:path>
            </a:pathLst>
          </a:custGeom>
          <a:solidFill>
            <a:srgbClr val="01AED1"/>
          </a:solidFill>
        </p:spPr>
        <p:txBody>
          <a:bodyPr wrap="square" lIns="0" tIns="0" rIns="0" bIns="0" rtlCol="0"/>
          <a:lstStyle/>
          <a:p>
            <a:endParaRPr sz="2400"/>
          </a:p>
        </p:txBody>
      </p:sp>
      <p:sp>
        <p:nvSpPr>
          <p:cNvPr id="22" name="bg object 22"/>
          <p:cNvSpPr/>
          <p:nvPr/>
        </p:nvSpPr>
        <p:spPr>
          <a:xfrm>
            <a:off x="458999" y="1871799"/>
            <a:ext cx="11274213" cy="2862580"/>
          </a:xfrm>
          <a:custGeom>
            <a:avLst/>
            <a:gdLst/>
            <a:ahLst/>
            <a:cxnLst/>
            <a:rect l="l" t="t" r="r" b="b"/>
            <a:pathLst>
              <a:path w="8455660" h="2146935">
                <a:moveTo>
                  <a:pt x="8455499" y="2146799"/>
                </a:moveTo>
                <a:lnTo>
                  <a:pt x="0" y="2146799"/>
                </a:lnTo>
                <a:lnTo>
                  <a:pt x="0" y="0"/>
                </a:lnTo>
                <a:lnTo>
                  <a:pt x="8455499" y="0"/>
                </a:lnTo>
                <a:lnTo>
                  <a:pt x="8455499" y="2146799"/>
                </a:lnTo>
                <a:close/>
              </a:path>
            </a:pathLst>
          </a:custGeom>
          <a:solidFill>
            <a:srgbClr val="FFFFFF"/>
          </a:solidFill>
        </p:spPr>
        <p:txBody>
          <a:bodyPr wrap="square" lIns="0" tIns="0" rIns="0" bIns="0" rtlCol="0"/>
          <a:lstStyle/>
          <a:p>
            <a:endParaRPr sz="2400"/>
          </a:p>
        </p:txBody>
      </p:sp>
      <p:sp>
        <p:nvSpPr>
          <p:cNvPr id="2" name="Holder 2"/>
          <p:cNvSpPr>
            <a:spLocks noGrp="1"/>
          </p:cNvSpPr>
          <p:nvPr>
            <p:ph type="ctrTitle"/>
          </p:nvPr>
        </p:nvSpPr>
        <p:spPr>
          <a:xfrm>
            <a:off x="556367" y="2553099"/>
            <a:ext cx="10825479" cy="498598"/>
          </a:xfrm>
          <a:prstGeom prst="rect">
            <a:avLst/>
          </a:prstGeom>
        </p:spPr>
        <p:txBody>
          <a:bodyPr wrap="square" lIns="0" tIns="0" rIns="0" bIns="0">
            <a:spAutoFit/>
          </a:bodyPr>
          <a:lstStyle>
            <a:lvl1pPr>
              <a:defRPr sz="3600" b="0" i="0">
                <a:solidFill>
                  <a:schemeClr val="tx1"/>
                </a:solidFill>
                <a:latin typeface="Arial Narrow"/>
                <a:cs typeface="Arial Narrow"/>
              </a:defRPr>
            </a:lvl1pPr>
          </a:lstStyle>
          <a:p>
            <a:endParaRPr/>
          </a:p>
        </p:txBody>
      </p:sp>
      <p:sp>
        <p:nvSpPr>
          <p:cNvPr id="3" name="Holder 3"/>
          <p:cNvSpPr>
            <a:spLocks noGrp="1"/>
          </p:cNvSpPr>
          <p:nvPr>
            <p:ph type="subTitle" idx="4"/>
          </p:nvPr>
        </p:nvSpPr>
        <p:spPr>
          <a:xfrm>
            <a:off x="458999" y="4734199"/>
            <a:ext cx="112740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392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18/10/relationships/comments" Target="../comments/modernComment_10C_B95F7A24.xml"/><Relationship Id="rId1" Type="http://schemas.openxmlformats.org/officeDocument/2006/relationships/slideLayout" Target="../slideLayouts/slideLayout2.xml"/><Relationship Id="rId4" Type="http://schemas.openxmlformats.org/officeDocument/2006/relationships/hyperlink" Target="https://blogs.lse.ac.uk/usappblog/2017/11/09/its-good-for-students-when-parents-work-with-teachers-to-design-and-produce-their-educa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thecryptocrew.com/2012/08/safety-in-field.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2_74C97300.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youtu.be/9pfap7I6eE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hoosehelp.com/topics/intervention/teen-intervention-planning" TargetMode="External"/><Relationship Id="rId3" Type="http://schemas.microsoft.com/office/2018/10/relationships/comments" Target="../comments/modernComment_101_C0115539.xm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read52booksin52weeks.com/2013/03/bw10-gadding-about-south-america.html" TargetMode="External"/><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14_7CC278D0.xml"/><Relationship Id="rId1" Type="http://schemas.openxmlformats.org/officeDocument/2006/relationships/slideLayout" Target="../slideLayouts/slideLayout2.xml"/><Relationship Id="rId6" Type="http://schemas.openxmlformats.org/officeDocument/2006/relationships/hyperlink" Target="http://www.cam.ac.uk/news/languages-are-fighting-back" TargetMode="External"/><Relationship Id="rId5" Type="http://schemas.openxmlformats.org/officeDocument/2006/relationships/image" Target="../media/image6.jpeg"/><Relationship Id="rId4" Type="http://schemas.openxmlformats.org/officeDocument/2006/relationships/hyperlink" Target="http://ruach.wordpress.com/2011/11/09/lessons-on-spirituality-from-the-early-churc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06_C994A651.xml"/><Relationship Id="rId1" Type="http://schemas.openxmlformats.org/officeDocument/2006/relationships/slideLayout" Target="../slideLayouts/slideLayout2.xml"/><Relationship Id="rId4" Type="http://schemas.openxmlformats.org/officeDocument/2006/relationships/hyperlink" Target="https://www.pngall.com/team-work-png"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B_7398B99D.xm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10A_714700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mailto:codateen@coda.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p:nvPr/>
        </p:nvSpPr>
        <p:spPr>
          <a:xfrm>
            <a:off x="0" y="0"/>
            <a:ext cx="12192000" cy="6858000"/>
          </a:xfrm>
          <a:prstGeom prst="rect">
            <a:avLst/>
          </a:prstGeom>
          <a:solidFill>
            <a:srgbClr val="3F41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7" name="Google Shape;97;p1"/>
          <p:cNvSpPr/>
          <p:nvPr/>
        </p:nvSpPr>
        <p:spPr>
          <a:xfrm>
            <a:off x="243840" y="256540"/>
            <a:ext cx="11704320" cy="6365239"/>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98" name="Google Shape;98;p1"/>
          <p:cNvCxnSpPr/>
          <p:nvPr/>
        </p:nvCxnSpPr>
        <p:spPr>
          <a:xfrm>
            <a:off x="2895600" y="5768204"/>
            <a:ext cx="6400800" cy="0"/>
          </a:xfrm>
          <a:prstGeom prst="straightConnector1">
            <a:avLst/>
          </a:prstGeom>
          <a:noFill/>
          <a:ln w="9525" cap="flat" cmpd="sng">
            <a:solidFill>
              <a:srgbClr val="3F4154"/>
            </a:solidFill>
            <a:prstDash val="solid"/>
            <a:miter lim="800000"/>
            <a:headEnd type="none" w="sm" len="sm"/>
            <a:tailEnd type="none" w="sm" len="sm"/>
          </a:ln>
        </p:spPr>
      </p:cxnSp>
      <p:sp>
        <p:nvSpPr>
          <p:cNvPr id="99" name="Google Shape;99;p1"/>
          <p:cNvSpPr txBox="1">
            <a:spLocks noGrp="1"/>
          </p:cNvSpPr>
          <p:nvPr>
            <p:ph type="ctrTitle"/>
          </p:nvPr>
        </p:nvSpPr>
        <p:spPr>
          <a:xfrm>
            <a:off x="1109980" y="4277356"/>
            <a:ext cx="9966960" cy="156032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F4154"/>
              </a:buClr>
              <a:buSzPts val="5800"/>
              <a:buFont typeface="Calibri"/>
              <a:buNone/>
            </a:pPr>
            <a:r>
              <a:rPr lang="en-US" sz="5800" dirty="0" err="1">
                <a:solidFill>
                  <a:srgbClr val="3F4154"/>
                </a:solidFill>
              </a:rPr>
              <a:t>CoDAteen</a:t>
            </a:r>
            <a:r>
              <a:rPr lang="en-US" sz="5800" dirty="0">
                <a:solidFill>
                  <a:srgbClr val="3F4154"/>
                </a:solidFill>
              </a:rPr>
              <a:t> Committee</a:t>
            </a:r>
            <a:endParaRPr sz="5800" dirty="0">
              <a:solidFill>
                <a:srgbClr val="3F4154"/>
              </a:solidFill>
            </a:endParaRPr>
          </a:p>
        </p:txBody>
      </p:sp>
      <p:pic>
        <p:nvPicPr>
          <p:cNvPr id="100" name="Google Shape;100;p1"/>
          <p:cNvPicPr preferRelativeResize="0"/>
          <p:nvPr/>
        </p:nvPicPr>
        <p:blipFill rotWithShape="1">
          <a:blip r:embed="rId3">
            <a:alphaModFix/>
          </a:blip>
          <a:srcRect t="19520" b="44297"/>
          <a:stretch/>
        </p:blipFill>
        <p:spPr>
          <a:xfrm>
            <a:off x="243840" y="256540"/>
            <a:ext cx="11704319" cy="3764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564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0CCD24-1D0B-E4A1-E084-4D8C43898A54}"/>
              </a:ext>
            </a:extLst>
          </p:cNvPr>
          <p:cNvSpPr>
            <a:spLocks noGrp="1"/>
          </p:cNvSpPr>
          <p:nvPr>
            <p:ph type="title"/>
          </p:nvPr>
        </p:nvSpPr>
        <p:spPr>
          <a:xfrm>
            <a:off x="228365" y="4767072"/>
            <a:ext cx="4651439" cy="1625210"/>
          </a:xfrm>
        </p:spPr>
        <p:txBody>
          <a:bodyPr>
            <a:normAutofit fontScale="90000"/>
          </a:bodyPr>
          <a:lstStyle/>
          <a:p>
            <a:pPr algn="r"/>
            <a:r>
              <a:rPr lang="en-US" b="1" dirty="0">
                <a:solidFill>
                  <a:srgbClr val="FFFFFF"/>
                </a:solidFill>
                <a:cs typeface="Calibri Light"/>
              </a:rPr>
              <a:t>Parental/Guardian Responsibilities </a:t>
            </a:r>
            <a:br>
              <a:rPr lang="en-US" b="1" dirty="0">
                <a:solidFill>
                  <a:srgbClr val="FFFFFF"/>
                </a:solidFill>
                <a:cs typeface="Calibri Light"/>
              </a:rPr>
            </a:br>
            <a:r>
              <a:rPr lang="en-US" sz="3100" b="1" dirty="0">
                <a:solidFill>
                  <a:srgbClr val="FFFFFF"/>
                </a:solidFill>
                <a:cs typeface="Calibri Light"/>
              </a:rPr>
              <a:t>(Motion # 3)</a:t>
            </a:r>
          </a:p>
        </p:txBody>
      </p:sp>
      <p:pic>
        <p:nvPicPr>
          <p:cNvPr id="18" name="Picture 18">
            <a:extLst>
              <a:ext uri="{FF2B5EF4-FFF2-40B4-BE49-F238E27FC236}">
                <a16:creationId xmlns:a16="http://schemas.microsoft.com/office/drawing/2014/main" id="{43FFC061-DC76-175B-64F8-BE3A2724380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078"/>
          <a:stretch/>
        </p:blipFill>
        <p:spPr>
          <a:xfrm>
            <a:off x="327547" y="321733"/>
            <a:ext cx="7058306" cy="4107392"/>
          </a:xfrm>
          <a:prstGeom prst="rect">
            <a:avLst/>
          </a:prstGeom>
        </p:spPr>
      </p:pic>
      <p:sp>
        <p:nvSpPr>
          <p:cNvPr id="37" name="Rectangle 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515774-786C-93F8-2970-A5B5687A01B5}"/>
              </a:ext>
            </a:extLst>
          </p:cNvPr>
          <p:cNvSpPr>
            <a:spLocks noGrp="1"/>
          </p:cNvSpPr>
          <p:nvPr>
            <p:ph idx="1"/>
          </p:nvPr>
        </p:nvSpPr>
        <p:spPr>
          <a:xfrm>
            <a:off x="7485034" y="917725"/>
            <a:ext cx="4382681" cy="4852362"/>
          </a:xfrm>
        </p:spPr>
        <p:txBody>
          <a:bodyPr vert="horz" lIns="91440" tIns="45720" rIns="91440" bIns="45720" rtlCol="0" anchor="ctr">
            <a:normAutofit fontScale="85000" lnSpcReduction="20000"/>
          </a:bodyPr>
          <a:lstStyle/>
          <a:p>
            <a:pPr marL="0" indent="0">
              <a:buNone/>
            </a:pPr>
            <a:endParaRPr lang="en-US" sz="2000" dirty="0">
              <a:solidFill>
                <a:srgbClr val="FFFFFF"/>
              </a:solidFill>
              <a:ea typeface="+mn-lt"/>
              <a:cs typeface="+mn-lt"/>
            </a:endParaRPr>
          </a:p>
          <a:p>
            <a:endParaRPr lang="en-US" sz="2200" dirty="0">
              <a:solidFill>
                <a:srgbClr val="FFFFFF"/>
              </a:solidFill>
              <a:ea typeface="+mn-lt"/>
              <a:cs typeface="+mn-lt"/>
            </a:endParaRPr>
          </a:p>
          <a:p>
            <a:r>
              <a:rPr lang="en-US" sz="2200" dirty="0">
                <a:solidFill>
                  <a:srgbClr val="FFFFFF"/>
                </a:solidFill>
                <a:ea typeface="+mn-lt"/>
                <a:cs typeface="+mn-lt"/>
              </a:rPr>
              <a:t>Parental Permission Letter outlining  parent's responsibilities </a:t>
            </a:r>
          </a:p>
          <a:p>
            <a:endParaRPr lang="en-US" sz="2200" dirty="0">
              <a:solidFill>
                <a:srgbClr val="000000"/>
              </a:solidFill>
              <a:ea typeface="+mn-lt"/>
              <a:cs typeface="+mn-lt"/>
            </a:endParaRPr>
          </a:p>
          <a:p>
            <a:r>
              <a:rPr lang="en-US" sz="2200" dirty="0" err="1">
                <a:solidFill>
                  <a:srgbClr val="FFFFFF"/>
                </a:solidFill>
                <a:ea typeface="+mn-lt"/>
                <a:cs typeface="+mn-lt"/>
              </a:rPr>
              <a:t>CoDAteen</a:t>
            </a:r>
            <a:r>
              <a:rPr lang="en-US" sz="2200" dirty="0">
                <a:solidFill>
                  <a:srgbClr val="FFFFFF"/>
                </a:solidFill>
                <a:ea typeface="+mn-lt"/>
                <a:cs typeface="+mn-lt"/>
              </a:rPr>
              <a:t> Adult hosts/sponsors only responsible for what happens during the meeting</a:t>
            </a:r>
          </a:p>
          <a:p>
            <a:endParaRPr lang="en-US" sz="2200" dirty="0">
              <a:ea typeface="+mn-lt"/>
              <a:cs typeface="+mn-lt"/>
            </a:endParaRPr>
          </a:p>
          <a:p>
            <a:r>
              <a:rPr lang="en-US" sz="2200" dirty="0">
                <a:solidFill>
                  <a:srgbClr val="FFFFFF"/>
                </a:solidFill>
                <a:ea typeface="+mn-lt"/>
                <a:cs typeface="+mn-lt"/>
              </a:rPr>
              <a:t> For medical  emergencies, immediate first aid may be given and emergency contact must be notified</a:t>
            </a:r>
          </a:p>
          <a:p>
            <a:endParaRPr lang="en-US" dirty="0">
              <a:cs typeface="Calibri"/>
            </a:endParaRPr>
          </a:p>
          <a:p>
            <a:r>
              <a:rPr lang="en-US" sz="2200" dirty="0">
                <a:solidFill>
                  <a:srgbClr val="FFFFFF"/>
                </a:solidFill>
                <a:ea typeface="+mn-lt"/>
                <a:cs typeface="+mn-lt"/>
              </a:rPr>
              <a:t>Transportation to and from the meetings should be arranged by the parent/guardian</a:t>
            </a:r>
            <a:endParaRPr lang="en-US" sz="2200" dirty="0">
              <a:ea typeface="+mn-lt"/>
              <a:cs typeface="+mn-lt"/>
            </a:endParaRPr>
          </a:p>
          <a:p>
            <a:pPr marL="0" indent="0">
              <a:buNone/>
            </a:pPr>
            <a:endParaRPr lang="en-US" sz="2200" dirty="0">
              <a:solidFill>
                <a:srgbClr val="FFFFFF"/>
              </a:solidFill>
              <a:ea typeface="+mn-lt"/>
              <a:cs typeface="+mn-lt"/>
            </a:endParaRPr>
          </a:p>
          <a:p>
            <a:endParaRPr lang="en-US" sz="2000" dirty="0">
              <a:solidFill>
                <a:srgbClr val="FFFFFF"/>
              </a:solidFill>
              <a:ea typeface="Calibri"/>
              <a:cs typeface="Calibri"/>
            </a:endParaRPr>
          </a:p>
          <a:p>
            <a:endParaRPr lang="en-US" sz="2000" dirty="0">
              <a:solidFill>
                <a:srgbClr val="FFFFFF"/>
              </a:solidFill>
              <a:cs typeface="Calibri"/>
            </a:endParaRPr>
          </a:p>
          <a:p>
            <a:endParaRPr lang="en-US" sz="2000" dirty="0">
              <a:solidFill>
                <a:srgbClr val="FFFFFF"/>
              </a:solidFill>
              <a:cs typeface="Calibri"/>
            </a:endParaRPr>
          </a:p>
        </p:txBody>
      </p:sp>
    </p:spTree>
    <p:extLst>
      <p:ext uri="{BB962C8B-B14F-4D97-AF65-F5344CB8AC3E}">
        <p14:creationId xmlns:p14="http://schemas.microsoft.com/office/powerpoint/2010/main" val="3110042148"/>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0509A-2C0B-B96B-24CA-20D524AB6038}"/>
              </a:ext>
            </a:extLst>
          </p:cNvPr>
          <p:cNvSpPr>
            <a:spLocks noGrp="1"/>
          </p:cNvSpPr>
          <p:nvPr>
            <p:ph type="title"/>
          </p:nvPr>
        </p:nvSpPr>
        <p:spPr>
          <a:xfrm>
            <a:off x="572493" y="238539"/>
            <a:ext cx="11047013" cy="1434415"/>
          </a:xfrm>
        </p:spPr>
        <p:txBody>
          <a:bodyPr anchor="b">
            <a:normAutofit fontScale="90000"/>
          </a:bodyPr>
          <a:lstStyle/>
          <a:p>
            <a:r>
              <a:rPr lang="en-US" sz="4600" b="1" dirty="0">
                <a:cs typeface="Calibri Light"/>
              </a:rPr>
              <a:t>Minimum Behavior and Safety Requirements</a:t>
            </a:r>
            <a:br>
              <a:rPr lang="en-US" sz="4600" b="1" dirty="0">
                <a:cs typeface="Calibri Light"/>
              </a:rPr>
            </a:br>
            <a:r>
              <a:rPr lang="en-US" sz="4600" b="1" dirty="0">
                <a:cs typeface="Calibri Light"/>
              </a:rPr>
              <a:t>(</a:t>
            </a:r>
            <a:r>
              <a:rPr lang="en-US" sz="3600" b="1" dirty="0">
                <a:cs typeface="Calibri Light"/>
              </a:rPr>
              <a:t>Motion # 2)</a:t>
            </a:r>
            <a:br>
              <a:rPr lang="en-US" sz="3600" b="1" dirty="0">
                <a:cs typeface="Calibri Light"/>
              </a:rPr>
            </a:br>
            <a:endParaRPr lang="en-US" sz="3600" dirty="0"/>
          </a:p>
        </p:txBody>
      </p:sp>
      <p:sp>
        <p:nvSpPr>
          <p:cNvPr id="3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a:extLst>
              <a:ext uri="{FF2B5EF4-FFF2-40B4-BE49-F238E27FC236}">
                <a16:creationId xmlns:a16="http://schemas.microsoft.com/office/drawing/2014/main" id="{13537F0B-04C8-2216-457C-EA635DFD6AE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893" r="2847"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A134334E-87E3-ACC8-7013-73BB7BAF325F}"/>
              </a:ext>
            </a:extLst>
          </p:cNvPr>
          <p:cNvSpPr>
            <a:spLocks noGrp="1"/>
          </p:cNvSpPr>
          <p:nvPr>
            <p:ph idx="1"/>
          </p:nvPr>
        </p:nvSpPr>
        <p:spPr>
          <a:xfrm>
            <a:off x="4905955" y="2071316"/>
            <a:ext cx="6713552" cy="4114800"/>
          </a:xfrm>
        </p:spPr>
        <p:txBody>
          <a:bodyPr vert="horz" lIns="91440" tIns="45720" rIns="91440" bIns="45720" rtlCol="0" anchor="t">
            <a:normAutofit/>
          </a:bodyPr>
          <a:lstStyle/>
          <a:p>
            <a:r>
              <a:rPr lang="en-US" sz="2000" dirty="0">
                <a:cs typeface="Calibri"/>
              </a:rPr>
              <a:t>Every adult </a:t>
            </a:r>
            <a:r>
              <a:rPr lang="en-US" sz="2000" dirty="0" err="1">
                <a:cs typeface="Calibri"/>
              </a:rPr>
              <a:t>CoDAteen</a:t>
            </a:r>
            <a:r>
              <a:rPr lang="en-US" sz="2000" dirty="0">
                <a:cs typeface="Calibri"/>
              </a:rPr>
              <a:t> host/sponsor must work his/her own program.</a:t>
            </a:r>
          </a:p>
          <a:p>
            <a:r>
              <a:rPr lang="en-US" sz="2000" dirty="0">
                <a:cs typeface="Calibri"/>
              </a:rPr>
              <a:t>Be at least 25 years old with a minimum of 3 years of recovery in </a:t>
            </a:r>
            <a:r>
              <a:rPr lang="en-US" sz="2000" dirty="0" err="1">
                <a:cs typeface="Calibri"/>
              </a:rPr>
              <a:t>CoDA</a:t>
            </a:r>
            <a:r>
              <a:rPr lang="en-US" sz="2000" dirty="0">
                <a:cs typeface="Calibri"/>
              </a:rPr>
              <a:t>. </a:t>
            </a:r>
          </a:p>
          <a:p>
            <a:r>
              <a:rPr lang="en-US" sz="2000" dirty="0">
                <a:cs typeface="Calibri"/>
              </a:rPr>
              <a:t>Two adult host/sponsor must be present at all </a:t>
            </a:r>
            <a:r>
              <a:rPr lang="en-US" sz="2000" dirty="0" err="1">
                <a:cs typeface="Calibri"/>
              </a:rPr>
              <a:t>CoDAteen</a:t>
            </a:r>
            <a:r>
              <a:rPr lang="en-US" sz="2000" dirty="0">
                <a:cs typeface="Calibri"/>
              </a:rPr>
              <a:t> meeting.</a:t>
            </a:r>
          </a:p>
          <a:p>
            <a:r>
              <a:rPr lang="en-US" sz="2000" dirty="0">
                <a:cs typeface="Calibri"/>
              </a:rPr>
              <a:t>Adult host/sponsors must be trained per recommendations and resources from </a:t>
            </a:r>
            <a:r>
              <a:rPr lang="en-US" sz="2000" dirty="0" err="1">
                <a:cs typeface="Calibri"/>
              </a:rPr>
              <a:t>CoDAteen</a:t>
            </a:r>
            <a:r>
              <a:rPr lang="en-US" sz="2000" dirty="0">
                <a:cs typeface="Calibri"/>
              </a:rPr>
              <a:t> at </a:t>
            </a:r>
            <a:r>
              <a:rPr lang="en-US" sz="2000" dirty="0" err="1">
                <a:cs typeface="Calibri"/>
              </a:rPr>
              <a:t>CoDA</a:t>
            </a:r>
            <a:r>
              <a:rPr lang="en-US" sz="2000" dirty="0">
                <a:cs typeface="Calibri"/>
              </a:rPr>
              <a:t> World. </a:t>
            </a:r>
          </a:p>
          <a:p>
            <a:r>
              <a:rPr lang="en-US" sz="2000" dirty="0">
                <a:ea typeface="+mn-lt"/>
                <a:cs typeface="+mn-lt"/>
              </a:rPr>
              <a:t>All Legal requirements for adults working with minors must be observed and followed per countries, regions and states.</a:t>
            </a:r>
          </a:p>
          <a:p>
            <a:r>
              <a:rPr lang="en-US" sz="2000" dirty="0">
                <a:ea typeface="+mn-lt"/>
                <a:cs typeface="+mn-lt"/>
              </a:rPr>
              <a:t>Refer to </a:t>
            </a:r>
            <a:r>
              <a:rPr lang="en-US" sz="2000" dirty="0" err="1">
                <a:ea typeface="+mn-lt"/>
                <a:cs typeface="+mn-lt"/>
              </a:rPr>
              <a:t>CoDAteen</a:t>
            </a:r>
            <a:r>
              <a:rPr lang="en-US" sz="2000" dirty="0">
                <a:ea typeface="+mn-lt"/>
                <a:cs typeface="+mn-lt"/>
              </a:rPr>
              <a:t> Handbook for additional requirements.</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265034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71675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C978DCA-3356-1ACE-EA20-09FED0074939}"/>
              </a:ext>
            </a:extLst>
          </p:cNvPr>
          <p:cNvSpPr>
            <a:spLocks noGrp="1"/>
          </p:cNvSpPr>
          <p:nvPr>
            <p:ph type="title"/>
          </p:nvPr>
        </p:nvSpPr>
        <p:spPr>
          <a:xfrm>
            <a:off x="731520" y="731520"/>
            <a:ext cx="6089904" cy="1426464"/>
          </a:xfrm>
        </p:spPr>
        <p:txBody>
          <a:bodyPr>
            <a:normAutofit/>
          </a:bodyPr>
          <a:lstStyle/>
          <a:p>
            <a:r>
              <a:rPr lang="en-US" b="1" dirty="0">
                <a:solidFill>
                  <a:srgbClr val="FFFFFF"/>
                </a:solidFill>
                <a:cs typeface="Calibri Light"/>
              </a:rPr>
              <a:t>Is </a:t>
            </a:r>
            <a:r>
              <a:rPr lang="en-US" b="1" dirty="0" err="1">
                <a:solidFill>
                  <a:srgbClr val="FFFFFF"/>
                </a:solidFill>
                <a:cs typeface="Calibri Light"/>
              </a:rPr>
              <a:t>CoDAteen</a:t>
            </a:r>
            <a:r>
              <a:rPr lang="en-US" b="1" dirty="0">
                <a:solidFill>
                  <a:srgbClr val="FFFFFF"/>
                </a:solidFill>
                <a:cs typeface="Calibri Light"/>
              </a:rPr>
              <a:t> for Me?</a:t>
            </a:r>
            <a:br>
              <a:rPr lang="en-US" b="1" dirty="0">
                <a:solidFill>
                  <a:srgbClr val="FFFFFF"/>
                </a:solidFill>
                <a:cs typeface="Calibri Light"/>
              </a:rPr>
            </a:br>
            <a:r>
              <a:rPr lang="en-US" b="1" dirty="0">
                <a:solidFill>
                  <a:srgbClr val="FFFFFF"/>
                </a:solidFill>
                <a:cs typeface="Calibri Light"/>
              </a:rPr>
              <a:t>Teenagers share…</a:t>
            </a:r>
          </a:p>
        </p:txBody>
      </p:sp>
      <p:sp>
        <p:nvSpPr>
          <p:cNvPr id="37" name="Rectangle 3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FFC88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Rectangle 4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02606A-4B48-CDDC-04E2-3F03A60724CD}"/>
              </a:ext>
            </a:extLst>
          </p:cNvPr>
          <p:cNvSpPr>
            <a:spLocks noGrp="1"/>
          </p:cNvSpPr>
          <p:nvPr>
            <p:ph idx="1"/>
          </p:nvPr>
        </p:nvSpPr>
        <p:spPr>
          <a:xfrm>
            <a:off x="789456" y="2798385"/>
            <a:ext cx="6031967" cy="3283260"/>
          </a:xfrm>
        </p:spPr>
        <p:txBody>
          <a:bodyPr vert="horz" lIns="91440" tIns="45720" rIns="91440" bIns="45720" rtlCol="0" anchor="ctr">
            <a:normAutofit fontScale="92500" lnSpcReduction="10000"/>
          </a:bodyPr>
          <a:lstStyle/>
          <a:p>
            <a:r>
              <a:rPr lang="en-US" sz="2000" dirty="0">
                <a:cs typeface="Calibri"/>
              </a:rPr>
              <a:t>“Codependency affects us young people too!” </a:t>
            </a:r>
          </a:p>
          <a:p>
            <a:r>
              <a:rPr lang="en-US" sz="2000" dirty="0">
                <a:cs typeface="Calibri"/>
              </a:rPr>
              <a:t>“We need a safe and secured place to share with others openly and honestly”…where we can learn early on in life how to have heathy and loving relationships with others” </a:t>
            </a:r>
          </a:p>
          <a:p>
            <a:r>
              <a:rPr lang="en-US" sz="2000" dirty="0">
                <a:cs typeface="Calibri"/>
              </a:rPr>
              <a:t>“Thanks to </a:t>
            </a:r>
            <a:r>
              <a:rPr lang="en-US" sz="2000" dirty="0" err="1">
                <a:cs typeface="Calibri"/>
              </a:rPr>
              <a:t>CoDA</a:t>
            </a:r>
            <a:r>
              <a:rPr lang="en-US" sz="2000" dirty="0">
                <a:cs typeface="Calibri"/>
              </a:rPr>
              <a:t> we are given options and an opportunity to learn how to do that”.</a:t>
            </a:r>
          </a:p>
          <a:p>
            <a:r>
              <a:rPr lang="en-US" sz="2000" dirty="0">
                <a:cs typeface="Calibri"/>
                <a:hlinkClick r:id="rId4"/>
              </a:rPr>
              <a:t>Alejandro, Gilberto, and Melissa Share</a:t>
            </a:r>
            <a:r>
              <a:rPr lang="en-US" sz="2000" dirty="0">
                <a:cs typeface="Calibri"/>
              </a:rPr>
              <a:t> </a:t>
            </a:r>
          </a:p>
          <a:p>
            <a:r>
              <a:rPr lang="en-US" sz="2000" dirty="0">
                <a:cs typeface="Calibri"/>
              </a:rPr>
              <a:t>Isabel’s share </a:t>
            </a:r>
          </a:p>
          <a:p>
            <a:r>
              <a:rPr lang="en-US" sz="2000" dirty="0">
                <a:cs typeface="Calibri"/>
              </a:rPr>
              <a:t>Experience of newly opened </a:t>
            </a:r>
            <a:r>
              <a:rPr lang="en-US" sz="2000" dirty="0" err="1">
                <a:cs typeface="Calibri"/>
              </a:rPr>
              <a:t>CoDAteen</a:t>
            </a:r>
            <a:r>
              <a:rPr lang="en-US" sz="2000" dirty="0">
                <a:cs typeface="Calibri"/>
              </a:rPr>
              <a:t> group in Colombia</a:t>
            </a:r>
          </a:p>
          <a:p>
            <a:endParaRPr lang="en-US" sz="2000" dirty="0">
              <a:cs typeface="Calibri"/>
            </a:endParaRPr>
          </a:p>
          <a:p>
            <a:pPr marL="0" indent="0">
              <a:buNone/>
            </a:pPr>
            <a:endParaRPr lang="en-US" sz="2000" dirty="0">
              <a:cs typeface="Calibri"/>
            </a:endParaRPr>
          </a:p>
        </p:txBody>
      </p:sp>
      <p:pic>
        <p:nvPicPr>
          <p:cNvPr id="5" name="Google Shape;121;p3" descr="Royalty-Free photo: Man in black hoodie wearing analog watch | PickPik">
            <a:extLst>
              <a:ext uri="{FF2B5EF4-FFF2-40B4-BE49-F238E27FC236}">
                <a16:creationId xmlns:a16="http://schemas.microsoft.com/office/drawing/2014/main" id="{ACC80065-44DD-02BB-FA64-07BCA6BE997C}"/>
              </a:ext>
            </a:extLst>
          </p:cNvPr>
          <p:cNvPicPr preferRelativeResize="0"/>
          <p:nvPr/>
        </p:nvPicPr>
        <p:blipFill rotWithShape="1">
          <a:blip r:embed="rId5">
            <a:alphaModFix/>
          </a:blip>
          <a:srcRect l="11003" r="11002"/>
          <a:stretch/>
        </p:blipFill>
        <p:spPr>
          <a:xfrm>
            <a:off x="7434591" y="2698375"/>
            <a:ext cx="3967953" cy="3383270"/>
          </a:xfrm>
          <a:custGeom>
            <a:avLst/>
            <a:gdLst/>
            <a:ahLst/>
            <a:cxnLst/>
            <a:rect l="l" t="t" r="r" b="b"/>
            <a:pathLst>
              <a:path w="3967973" h="3383280" extrusionOk="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ln>
            <a:noFill/>
          </a:ln>
        </p:spPr>
      </p:pic>
    </p:spTree>
    <p:extLst>
      <p:ext uri="{BB962C8B-B14F-4D97-AF65-F5344CB8AC3E}">
        <p14:creationId xmlns:p14="http://schemas.microsoft.com/office/powerpoint/2010/main" val="1959359232"/>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p:nvPr/>
        </p:nvSpPr>
        <p:spPr>
          <a:xfrm>
            <a:off x="304550" y="225375"/>
            <a:ext cx="7134300" cy="1877700"/>
          </a:xfrm>
          <a:prstGeom prst="rect">
            <a:avLst/>
          </a:prstGeom>
          <a:solidFill>
            <a:srgbClr val="7167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 name="Google Shape;150;p6"/>
          <p:cNvSpPr txBox="1">
            <a:spLocks noGrp="1"/>
          </p:cNvSpPr>
          <p:nvPr>
            <p:ph type="title"/>
          </p:nvPr>
        </p:nvSpPr>
        <p:spPr>
          <a:xfrm>
            <a:off x="807720" y="502920"/>
            <a:ext cx="6090000" cy="142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b="1">
                <a:solidFill>
                  <a:srgbClr val="FFFFFF"/>
                </a:solidFill>
              </a:rPr>
              <a:t>CoDAteen resources available</a:t>
            </a:r>
            <a:endParaRPr/>
          </a:p>
        </p:txBody>
      </p:sp>
      <p:sp>
        <p:nvSpPr>
          <p:cNvPr id="151" name="Google Shape;151;p6"/>
          <p:cNvSpPr/>
          <p:nvPr/>
        </p:nvSpPr>
        <p:spPr>
          <a:xfrm>
            <a:off x="304550" y="225375"/>
            <a:ext cx="11494800" cy="6667800"/>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2" name="Google Shape;152;p6"/>
          <p:cNvSpPr/>
          <p:nvPr/>
        </p:nvSpPr>
        <p:spPr>
          <a:xfrm>
            <a:off x="7438843" y="224917"/>
            <a:ext cx="2149500" cy="1878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3" name="Google Shape;153;p6"/>
          <p:cNvPicPr preferRelativeResize="0"/>
          <p:nvPr/>
        </p:nvPicPr>
        <p:blipFill rotWithShape="1">
          <a:blip r:embed="rId3">
            <a:alphaModFix/>
          </a:blip>
          <a:srcRect/>
          <a:stretch/>
        </p:blipFill>
        <p:spPr>
          <a:xfrm>
            <a:off x="508650" y="2107650"/>
            <a:ext cx="3762050" cy="2315953"/>
          </a:xfrm>
          <a:prstGeom prst="rect">
            <a:avLst/>
          </a:prstGeom>
          <a:noFill/>
          <a:ln>
            <a:noFill/>
          </a:ln>
        </p:spPr>
      </p:pic>
      <p:pic>
        <p:nvPicPr>
          <p:cNvPr id="154" name="Google Shape;154;p6"/>
          <p:cNvPicPr preferRelativeResize="0"/>
          <p:nvPr/>
        </p:nvPicPr>
        <p:blipFill rotWithShape="1">
          <a:blip r:embed="rId4">
            <a:alphaModFix/>
          </a:blip>
          <a:srcRect/>
          <a:stretch/>
        </p:blipFill>
        <p:spPr>
          <a:xfrm>
            <a:off x="537425" y="4482400"/>
            <a:ext cx="3735007" cy="2315949"/>
          </a:xfrm>
          <a:prstGeom prst="rect">
            <a:avLst/>
          </a:prstGeom>
          <a:noFill/>
          <a:ln>
            <a:noFill/>
          </a:ln>
        </p:spPr>
      </p:pic>
      <p:pic>
        <p:nvPicPr>
          <p:cNvPr id="155" name="Google Shape;155;p6"/>
          <p:cNvPicPr preferRelativeResize="0"/>
          <p:nvPr/>
        </p:nvPicPr>
        <p:blipFill rotWithShape="1">
          <a:blip r:embed="rId5">
            <a:alphaModFix/>
          </a:blip>
          <a:srcRect/>
          <a:stretch/>
        </p:blipFill>
        <p:spPr>
          <a:xfrm>
            <a:off x="9092937" y="2168474"/>
            <a:ext cx="2580176" cy="3873375"/>
          </a:xfrm>
          <a:prstGeom prst="rect">
            <a:avLst/>
          </a:prstGeom>
          <a:noFill/>
          <a:ln>
            <a:noFill/>
          </a:ln>
        </p:spPr>
      </p:pic>
      <p:pic>
        <p:nvPicPr>
          <p:cNvPr id="156" name="Google Shape;156;p6"/>
          <p:cNvPicPr preferRelativeResize="0"/>
          <p:nvPr/>
        </p:nvPicPr>
        <p:blipFill rotWithShape="1">
          <a:blip r:embed="rId6">
            <a:alphaModFix/>
          </a:blip>
          <a:srcRect/>
          <a:stretch/>
        </p:blipFill>
        <p:spPr>
          <a:xfrm>
            <a:off x="5191150" y="2168463"/>
            <a:ext cx="3762051" cy="2488224"/>
          </a:xfrm>
          <a:prstGeom prst="rect">
            <a:avLst/>
          </a:prstGeom>
          <a:noFill/>
          <a:ln>
            <a:noFill/>
          </a:ln>
        </p:spPr>
      </p:pic>
      <p:grpSp>
        <p:nvGrpSpPr>
          <p:cNvPr id="157" name="Google Shape;157;p6"/>
          <p:cNvGrpSpPr/>
          <p:nvPr/>
        </p:nvGrpSpPr>
        <p:grpSpPr>
          <a:xfrm>
            <a:off x="9613068" y="224917"/>
            <a:ext cx="2149500" cy="1878600"/>
            <a:chOff x="9573768" y="453155"/>
            <a:chExt cx="2149500" cy="1878600"/>
          </a:xfrm>
        </p:grpSpPr>
        <p:sp>
          <p:nvSpPr>
            <p:cNvPr id="158" name="Google Shape;158;p6"/>
            <p:cNvSpPr/>
            <p:nvPr/>
          </p:nvSpPr>
          <p:spPr>
            <a:xfrm>
              <a:off x="9573768" y="453155"/>
              <a:ext cx="2149500" cy="1878600"/>
            </a:xfrm>
            <a:prstGeom prst="rect">
              <a:avLst/>
            </a:prstGeom>
            <a:solidFill>
              <a:srgbClr val="FFC8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9" name="Google Shape;159;p6" descr="A picture containing sky, person, person&#10;&#10;Description automatically generated"/>
            <p:cNvPicPr preferRelativeResize="0"/>
            <p:nvPr/>
          </p:nvPicPr>
          <p:blipFill rotWithShape="1">
            <a:blip r:embed="rId7">
              <a:alphaModFix/>
            </a:blip>
            <a:srcRect t="6427" b="5644"/>
            <a:stretch/>
          </p:blipFill>
          <p:spPr>
            <a:xfrm>
              <a:off x="9770637" y="620600"/>
              <a:ext cx="1755625" cy="1543725"/>
            </a:xfrm>
            <a:prstGeom prst="rect">
              <a:avLst/>
            </a:prstGeom>
            <a:noFill/>
            <a:ln>
              <a:noFill/>
            </a:ln>
          </p:spPr>
        </p:pic>
      </p:grpSp>
      <p:sp>
        <p:nvSpPr>
          <p:cNvPr id="160" name="Google Shape;160;p6"/>
          <p:cNvSpPr txBox="1"/>
          <p:nvPr/>
        </p:nvSpPr>
        <p:spPr>
          <a:xfrm>
            <a:off x="5191150" y="4721625"/>
            <a:ext cx="42471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Calibri"/>
                <a:ea typeface="Calibri"/>
                <a:cs typeface="Calibri"/>
                <a:sym typeface="Calibri"/>
              </a:rPr>
              <a:t>YouTube channels</a:t>
            </a: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Materials on website</a:t>
            </a:r>
            <a:endParaRPr sz="2800">
              <a:latin typeface="Calibri"/>
              <a:ea typeface="Calibri"/>
              <a:cs typeface="Calibri"/>
              <a:sym typeface="Calibri"/>
            </a:endParaRPr>
          </a:p>
          <a:p>
            <a:pPr marL="0" lvl="0" indent="0" algn="l" rtl="0">
              <a:spcBef>
                <a:spcPts val="0"/>
              </a:spcBef>
              <a:spcAft>
                <a:spcPts val="0"/>
              </a:spcAft>
              <a:buNone/>
            </a:pPr>
            <a:endParaRPr sz="2800">
              <a:latin typeface="Calibri"/>
              <a:ea typeface="Calibri"/>
              <a:cs typeface="Calibri"/>
              <a:sym typeface="Calibri"/>
            </a:endParaRPr>
          </a:p>
          <a:p>
            <a:pPr marL="0" lvl="0" indent="0" algn="l" rtl="0">
              <a:spcBef>
                <a:spcPts val="0"/>
              </a:spcBef>
              <a:spcAft>
                <a:spcPts val="0"/>
              </a:spcAft>
              <a:buNone/>
            </a:pPr>
            <a:r>
              <a:rPr lang="en-US" sz="2800">
                <a:latin typeface="Calibri"/>
                <a:ea typeface="Calibri"/>
                <a:cs typeface="Calibri"/>
                <a:sym typeface="Calibri"/>
              </a:rPr>
              <a:t>English and Spanish</a:t>
            </a:r>
            <a:endParaRPr sz="2800">
              <a:latin typeface="Calibri"/>
              <a:ea typeface="Calibri"/>
              <a:cs typeface="Calibri"/>
              <a:sym typeface="Calibri"/>
            </a:endParaRPr>
          </a:p>
          <a:p>
            <a:pPr marL="0" lvl="0" indent="0" algn="l" rtl="0">
              <a:spcBef>
                <a:spcPts val="0"/>
              </a:spcBef>
              <a:spcAft>
                <a:spcPts val="0"/>
              </a:spcAft>
              <a:buNone/>
            </a:pPr>
            <a:endParaRPr sz="2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8"/>
          <p:cNvSpPr txBox="1">
            <a:spLocks noGrp="1"/>
          </p:cNvSpPr>
          <p:nvPr>
            <p:ph type="title"/>
          </p:nvPr>
        </p:nvSpPr>
        <p:spPr>
          <a:xfrm>
            <a:off x="572493" y="238539"/>
            <a:ext cx="11018520" cy="138420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The </a:t>
            </a:r>
            <a:r>
              <a:rPr lang="en-US" b="1" dirty="0" err="1"/>
              <a:t>CoDateen</a:t>
            </a:r>
            <a:r>
              <a:rPr lang="en-US" b="1" dirty="0"/>
              <a:t> Committee is here for you!</a:t>
            </a:r>
            <a:br>
              <a:rPr lang="en-US" sz="4400" b="1" dirty="0"/>
            </a:br>
            <a:endParaRPr b="1" dirty="0"/>
          </a:p>
        </p:txBody>
      </p:sp>
      <p:sp>
        <p:nvSpPr>
          <p:cNvPr id="177" name="Google Shape;177;p8"/>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509"/>
            </a:schemeClr>
          </a:solidFill>
          <a:ln w="44450" cap="rnd" cmpd="sng">
            <a:solidFill>
              <a:schemeClr val="accent2">
                <a:alpha val="74509"/>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8"/>
          <p:cNvSpPr txBox="1">
            <a:spLocks noGrp="1"/>
          </p:cNvSpPr>
          <p:nvPr>
            <p:ph type="body" idx="1"/>
          </p:nvPr>
        </p:nvSpPr>
        <p:spPr>
          <a:xfrm>
            <a:off x="572493" y="2071316"/>
            <a:ext cx="7927107" cy="4119172"/>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p:txBody>
      </p:sp>
      <p:sp>
        <p:nvSpPr>
          <p:cNvPr id="179" name="Google Shape;179;p8"/>
          <p:cNvSpPr txBox="1"/>
          <p:nvPr/>
        </p:nvSpPr>
        <p:spPr>
          <a:xfrm>
            <a:off x="402053" y="1710378"/>
            <a:ext cx="4002347"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b="1" dirty="0">
                <a:solidFill>
                  <a:schemeClr val="dk1"/>
                </a:solidFill>
                <a:latin typeface="Calibri"/>
                <a:ea typeface="Calibri"/>
                <a:cs typeface="Calibri"/>
                <a:sym typeface="Calibri"/>
              </a:rPr>
              <a:t>YOUNG PEOPLE NEED US!</a:t>
            </a:r>
          </a:p>
          <a:p>
            <a:pPr marL="0" marR="0" lvl="0" indent="0" algn="l" rtl="0">
              <a:lnSpc>
                <a:spcPct val="100000"/>
              </a:lnSpc>
              <a:spcBef>
                <a:spcPts val="0"/>
              </a:spcBef>
              <a:spcAft>
                <a:spcPts val="0"/>
              </a:spcAft>
              <a:buNone/>
            </a:pPr>
            <a:endParaRPr lang="en-US"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b="1" dirty="0">
                <a:solidFill>
                  <a:schemeClr val="dk1"/>
                </a:solidFill>
                <a:latin typeface="Calibri"/>
                <a:ea typeface="Calibri"/>
                <a:cs typeface="Calibri"/>
                <a:sym typeface="Calibri"/>
              </a:rPr>
              <a:t>Join us today! </a:t>
            </a:r>
          </a:p>
          <a:p>
            <a:pPr marL="0" marR="0" lvl="0" indent="0" algn="l" rtl="0">
              <a:lnSpc>
                <a:spcPct val="100000"/>
              </a:lnSpc>
              <a:spcBef>
                <a:spcPts val="0"/>
              </a:spcBef>
              <a:spcAft>
                <a:spcPts val="0"/>
              </a:spcAft>
              <a:buNone/>
            </a:pPr>
            <a:endParaRPr lang="en-US"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b="1" dirty="0">
                <a:solidFill>
                  <a:schemeClr val="dk1"/>
                </a:solidFill>
                <a:latin typeface="Calibri"/>
                <a:ea typeface="Calibri"/>
                <a:cs typeface="Calibri"/>
                <a:sym typeface="Calibri"/>
              </a:rPr>
              <a:t>…</a:t>
            </a:r>
            <a:r>
              <a:rPr lang="en-US" dirty="0">
                <a:solidFill>
                  <a:schemeClr val="dk1"/>
                </a:solidFill>
                <a:latin typeface="Calibri"/>
                <a:ea typeface="Calibri"/>
                <a:cs typeface="Calibri"/>
                <a:sym typeface="Calibri"/>
              </a:rPr>
              <a:t>“</a:t>
            </a:r>
            <a:r>
              <a:rPr lang="en-US" sz="1800" b="1" i="0" u="none" strike="noStrike" cap="none" dirty="0">
                <a:solidFill>
                  <a:schemeClr val="dk1"/>
                </a:solidFill>
                <a:latin typeface="Calibri"/>
                <a:ea typeface="Calibri"/>
                <a:cs typeface="Calibri"/>
                <a:sym typeface="Calibri"/>
              </a:rPr>
              <a:t>to carry the message to the teenager who still suffers“ </a:t>
            </a:r>
          </a:p>
          <a:p>
            <a:endParaRPr lang="en-US" sz="1800" b="0" i="0" u="none" strike="noStrike" cap="none" dirty="0">
              <a:solidFill>
                <a:schemeClr val="dk1"/>
              </a:solidFill>
              <a:latin typeface="Calibri"/>
              <a:ea typeface="Calibri"/>
              <a:cs typeface="Calibri"/>
              <a:sym typeface="Calibri"/>
            </a:endParaRPr>
          </a:p>
          <a:p>
            <a:r>
              <a:rPr lang="en-US" sz="1800" b="0" i="0" u="none" strike="noStrike" cap="none" dirty="0">
                <a:solidFill>
                  <a:schemeClr val="dk1"/>
                </a:solidFill>
                <a:latin typeface="Calibri"/>
                <a:ea typeface="Calibri"/>
                <a:cs typeface="Calibri"/>
                <a:sym typeface="Calibri"/>
              </a:rPr>
              <a:t>Contact us at </a:t>
            </a:r>
            <a:r>
              <a:rPr lang="en-US" sz="1800" b="1" i="0" u="none" strike="noStrike" cap="none" dirty="0">
                <a:solidFill>
                  <a:schemeClr val="dk1"/>
                </a:solidFill>
                <a:latin typeface="Calibri"/>
                <a:ea typeface="Calibri"/>
                <a:cs typeface="Calibri"/>
                <a:sym typeface="Calibri"/>
              </a:rPr>
              <a:t>Codateen@coda.org</a:t>
            </a:r>
            <a:endParaRPr lang="en-US" sz="14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pic>
        <p:nvPicPr>
          <p:cNvPr id="180" name="Google Shape;180;p8"/>
          <p:cNvPicPr preferRelativeResize="0"/>
          <p:nvPr/>
        </p:nvPicPr>
        <p:blipFill rotWithShape="1">
          <a:blip r:embed="rId3">
            <a:alphaModFix/>
          </a:blip>
          <a:srcRect l="32189"/>
          <a:stretch/>
        </p:blipFill>
        <p:spPr>
          <a:xfrm>
            <a:off x="4513900" y="1891850"/>
            <a:ext cx="7678100" cy="4966150"/>
          </a:xfrm>
          <a:prstGeom prst="rect">
            <a:avLst/>
          </a:prstGeom>
          <a:noFill/>
          <a:ln>
            <a:noFill/>
          </a:ln>
        </p:spPr>
      </p:pic>
    </p:spTree>
    <p:extLst>
      <p:ext uri="{BB962C8B-B14F-4D97-AF65-F5344CB8AC3E}">
        <p14:creationId xmlns:p14="http://schemas.microsoft.com/office/powerpoint/2010/main" val="374606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6E1D4E98-EF8E-FAC6-C8AF-9091B1F5D307}"/>
              </a:ext>
            </a:extLst>
          </p:cNvPr>
          <p:cNvSpPr>
            <a:spLocks noGrp="1"/>
          </p:cNvSpPr>
          <p:nvPr>
            <p:ph type="title"/>
          </p:nvPr>
        </p:nvSpPr>
        <p:spPr>
          <a:xfrm>
            <a:off x="2232251" y="633046"/>
            <a:ext cx="3863749" cy="1314996"/>
          </a:xfrm>
        </p:spPr>
        <p:txBody>
          <a:bodyPr anchor="b">
            <a:normAutofit/>
          </a:bodyPr>
          <a:lstStyle/>
          <a:p>
            <a:r>
              <a:rPr lang="en-US" b="1" dirty="0">
                <a:solidFill>
                  <a:schemeClr val="bg1"/>
                </a:solidFill>
                <a:cs typeface="Calibri Light"/>
              </a:rPr>
              <a:t>History of CoDAteen</a:t>
            </a:r>
          </a:p>
        </p:txBody>
      </p:sp>
      <p:sp>
        <p:nvSpPr>
          <p:cNvPr id="125" name="Freeform: Shape 12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27" name="Freeform: Shape 12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06A17817-6A06-A071-77C7-6661C0FF2F1D}"/>
              </a:ext>
            </a:extLst>
          </p:cNvPr>
          <p:cNvSpPr>
            <a:spLocks noGrp="1"/>
          </p:cNvSpPr>
          <p:nvPr>
            <p:ph idx="1"/>
          </p:nvPr>
        </p:nvSpPr>
        <p:spPr>
          <a:xfrm>
            <a:off x="838188" y="2177445"/>
            <a:ext cx="5587663" cy="4452854"/>
          </a:xfrm>
        </p:spPr>
        <p:txBody>
          <a:bodyPr vert="horz" lIns="91440" tIns="45720" rIns="91440" bIns="45720" rtlCol="0">
            <a:normAutofit fontScale="92500"/>
          </a:bodyPr>
          <a:lstStyle/>
          <a:p>
            <a:endParaRPr lang="en-US" sz="1500">
              <a:solidFill>
                <a:schemeClr val="bg1"/>
              </a:solidFill>
              <a:cs typeface="Calibri"/>
            </a:endParaRPr>
          </a:p>
          <a:p>
            <a:r>
              <a:rPr lang="es-MX" sz="2400">
                <a:solidFill>
                  <a:schemeClr val="bg1"/>
                </a:solidFill>
                <a:ea typeface="+mn-lt"/>
                <a:cs typeface="+mn-lt"/>
              </a:rPr>
              <a:t>In 2007, CSC disbanded CoDAteen.</a:t>
            </a:r>
          </a:p>
          <a:p>
            <a:r>
              <a:rPr lang="es-MX" sz="2400">
                <a:solidFill>
                  <a:schemeClr val="bg1"/>
                </a:solidFill>
                <a:ea typeface="+mn-lt"/>
                <a:cs typeface="+mn-lt"/>
              </a:rPr>
              <a:t>All CoDAteen materials was no longer to be published and was proposed to be incorporated into materials for CoDA Youth.  </a:t>
            </a:r>
            <a:endParaRPr lang="es-MX" sz="2400">
              <a:solidFill>
                <a:schemeClr val="bg1"/>
              </a:solidFill>
              <a:cs typeface="Calibri"/>
            </a:endParaRPr>
          </a:p>
          <a:p>
            <a:r>
              <a:rPr lang="en-US" sz="2400">
                <a:solidFill>
                  <a:schemeClr val="bg1"/>
                </a:solidFill>
                <a:cs typeface="Calibri"/>
              </a:rPr>
              <a:t>In 2021, inspired by feedback from the Spanish speaking community, Spanish Outreach (SPO) met with CoDA from Latin American and other 12 Step members including teens to gather testimonials.</a:t>
            </a:r>
            <a:endParaRPr lang="es-MX" sz="2400">
              <a:solidFill>
                <a:schemeClr val="bg1"/>
              </a:solidFill>
              <a:cs typeface="Calibri"/>
            </a:endParaRPr>
          </a:p>
          <a:p>
            <a:r>
              <a:rPr lang="en-US" sz="2400">
                <a:solidFill>
                  <a:schemeClr val="bg1"/>
                </a:solidFill>
                <a:ea typeface="+mn-lt"/>
                <a:cs typeface="+mn-lt"/>
              </a:rPr>
              <a:t>SPO also found a lack of CoDA literature that spoke to the problems that youth face today.</a:t>
            </a:r>
            <a:endParaRPr lang="en-US" sz="2400">
              <a:solidFill>
                <a:schemeClr val="bg1"/>
              </a:solidFill>
              <a:cs typeface="Calibri"/>
            </a:endParaRPr>
          </a:p>
          <a:p>
            <a:pPr marL="0" indent="0">
              <a:buNone/>
            </a:pPr>
            <a:endParaRPr lang="en-US" sz="1500">
              <a:solidFill>
                <a:schemeClr val="bg1"/>
              </a:solidFill>
              <a:cs typeface="Calibri"/>
            </a:endParaRPr>
          </a:p>
          <a:p>
            <a:endParaRPr lang="en-US" sz="1500">
              <a:solidFill>
                <a:schemeClr val="bg1"/>
              </a:solidFill>
              <a:cs typeface="Calibri"/>
            </a:endParaRPr>
          </a:p>
          <a:p>
            <a:endParaRPr lang="en-US" sz="1500" dirty="0">
              <a:solidFill>
                <a:schemeClr val="bg1"/>
              </a:solidFill>
              <a:cs typeface="Calibri"/>
            </a:endParaRPr>
          </a:p>
        </p:txBody>
      </p:sp>
      <p:sp>
        <p:nvSpPr>
          <p:cNvPr id="129" name="Freeform: Shape 128">
            <a:extLst>
              <a:ext uri="{FF2B5EF4-FFF2-40B4-BE49-F238E27FC236}">
                <a16:creationId xmlns:a16="http://schemas.microsoft.com/office/drawing/2014/main" id="{59463AC4-F96D-4507-9EE0-A831B7910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13" name="Picture 13" descr="Casual woman with a group isolated over a white background | Freestock ...">
            <a:extLst>
              <a:ext uri="{FF2B5EF4-FFF2-40B4-BE49-F238E27FC236}">
                <a16:creationId xmlns:a16="http://schemas.microsoft.com/office/drawing/2014/main" id="{92466302-324E-30B8-9301-C5A845519B12}"/>
              </a:ext>
            </a:extLst>
          </p:cNvPr>
          <p:cNvPicPr>
            <a:picLocks noChangeAspect="1"/>
          </p:cNvPicPr>
          <p:nvPr/>
        </p:nvPicPr>
        <p:blipFill rotWithShape="1">
          <a:blip r:embed="rId4"/>
          <a:srcRect r="2" b="24752"/>
          <a:stretch/>
        </p:blipFill>
        <p:spPr>
          <a:xfrm>
            <a:off x="5959922" y="86636"/>
            <a:ext cx="3361087" cy="3361087"/>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pic>
      <p:pic>
        <p:nvPicPr>
          <p:cNvPr id="4" name="Picture 4" descr="Map&#10;&#10;Description automatically generated">
            <a:extLst>
              <a:ext uri="{FF2B5EF4-FFF2-40B4-BE49-F238E27FC236}">
                <a16:creationId xmlns:a16="http://schemas.microsoft.com/office/drawing/2014/main" id="{78AB622B-DB82-2002-C53A-9AC101D7BBF4}"/>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2" b="23001"/>
          <a:stretch/>
        </p:blipFill>
        <p:spPr>
          <a:xfrm>
            <a:off x="9632514" y="86636"/>
            <a:ext cx="2410659" cy="2410659"/>
          </a:xfrm>
          <a:custGeom>
            <a:avLst/>
            <a:gdLst/>
            <a:ahLst/>
            <a:cxnLst/>
            <a:rect l="l" t="t" r="r" b="b"/>
            <a:pathLst>
              <a:path w="2361890" h="2361890">
                <a:moveTo>
                  <a:pt x="1180945" y="0"/>
                </a:moveTo>
                <a:cubicBezTo>
                  <a:pt x="1833163" y="0"/>
                  <a:pt x="2361890" y="528727"/>
                  <a:pt x="2361890" y="1180945"/>
                </a:cubicBezTo>
                <a:cubicBezTo>
                  <a:pt x="2361890" y="1833163"/>
                  <a:pt x="1833163" y="2361890"/>
                  <a:pt x="1180945" y="2361890"/>
                </a:cubicBezTo>
                <a:cubicBezTo>
                  <a:pt x="528727" y="2361890"/>
                  <a:pt x="0" y="1833163"/>
                  <a:pt x="0" y="1180945"/>
                </a:cubicBezTo>
                <a:cubicBezTo>
                  <a:pt x="0" y="528727"/>
                  <a:pt x="528727" y="0"/>
                  <a:pt x="1180945" y="0"/>
                </a:cubicBezTo>
                <a:close/>
              </a:path>
            </a:pathLst>
          </a:custGeom>
        </p:spPr>
      </p:pic>
      <p:sp>
        <p:nvSpPr>
          <p:cNvPr id="131" name="Freeform: Shape 130">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 name="Freeform: Shape 132">
            <a:extLst>
              <a:ext uri="{FF2B5EF4-FFF2-40B4-BE49-F238E27FC236}">
                <a16:creationId xmlns:a16="http://schemas.microsoft.com/office/drawing/2014/main" id="{FC3ABE8C-1C72-4141-BADF-DD6811764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5"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9346" y="5987064"/>
            <a:ext cx="1054466" cy="469689"/>
            <a:chOff x="9841624" y="4115729"/>
            <a:chExt cx="602169" cy="268223"/>
          </a:xfrm>
          <a:solidFill>
            <a:schemeClr val="bg1"/>
          </a:solidFill>
        </p:grpSpPr>
        <p:sp>
          <p:nvSpPr>
            <p:cNvPr id="136" name="Freeform: Shape 135">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6" name="Picture 5" descr="A close-up of a young person&#10;&#10;Description automatically generated">
            <a:extLst>
              <a:ext uri="{FF2B5EF4-FFF2-40B4-BE49-F238E27FC236}">
                <a16:creationId xmlns:a16="http://schemas.microsoft.com/office/drawing/2014/main" id="{998FD276-A907-34E2-4664-B75D9855CA75}"/>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5677" r="27574" b="2"/>
          <a:stretch/>
        </p:blipFill>
        <p:spPr>
          <a:xfrm>
            <a:off x="7682545" y="3175909"/>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sp>
        <p:nvSpPr>
          <p:cNvPr id="7" name="TextBox 6">
            <a:extLst>
              <a:ext uri="{FF2B5EF4-FFF2-40B4-BE49-F238E27FC236}">
                <a16:creationId xmlns:a16="http://schemas.microsoft.com/office/drawing/2014/main" id="{5E78853F-B0A8-EC9A-02E5-9F14D420083D}"/>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www.choosehelp.com/topics/intervention/teen-intervention-plann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22236140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42443-A76A-36A2-115F-8FA165952DB1}"/>
              </a:ext>
            </a:extLst>
          </p:cNvPr>
          <p:cNvSpPr>
            <a:spLocks noGrp="1"/>
          </p:cNvSpPr>
          <p:nvPr>
            <p:ph type="title"/>
          </p:nvPr>
        </p:nvSpPr>
        <p:spPr>
          <a:xfrm>
            <a:off x="640080" y="329184"/>
            <a:ext cx="6894576" cy="1783080"/>
          </a:xfrm>
        </p:spPr>
        <p:txBody>
          <a:bodyPr anchor="b">
            <a:normAutofit/>
          </a:bodyPr>
          <a:lstStyle/>
          <a:p>
            <a:r>
              <a:rPr lang="en-US" sz="6100" b="1">
                <a:cs typeface="Calibri Light"/>
              </a:rPr>
              <a:t>Permanent World CoDAteen Committee </a:t>
            </a:r>
            <a:endParaRPr lang="en-US" sz="6100"/>
          </a:p>
        </p:txBody>
      </p:sp>
      <p:sp>
        <p:nvSpPr>
          <p:cNvPr id="12"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9566AC-003F-C385-F34C-0D1358EEB61F}"/>
              </a:ext>
            </a:extLst>
          </p:cNvPr>
          <p:cNvSpPr>
            <a:spLocks noGrp="1"/>
          </p:cNvSpPr>
          <p:nvPr>
            <p:ph idx="1"/>
          </p:nvPr>
        </p:nvSpPr>
        <p:spPr>
          <a:xfrm>
            <a:off x="640080" y="2706624"/>
            <a:ext cx="6894576" cy="3483864"/>
          </a:xfrm>
        </p:spPr>
        <p:txBody>
          <a:bodyPr vert="horz" lIns="91440" tIns="45720" rIns="91440" bIns="45720" rtlCol="0">
            <a:normAutofit/>
          </a:bodyPr>
          <a:lstStyle/>
          <a:p>
            <a:r>
              <a:rPr lang="en-US" sz="2200">
                <a:ea typeface="+mn-lt"/>
                <a:cs typeface="+mn-lt"/>
              </a:rPr>
              <a:t>In response to Spanish Outreach (SPO)'s report in 2021, the CoDA Board formed the CoDAteen Task Force comprised of English and Spanish speaking members. </a:t>
            </a:r>
            <a:endParaRPr lang="es-MX" sz="2200">
              <a:ea typeface="+mn-lt"/>
              <a:cs typeface="+mn-lt"/>
            </a:endParaRPr>
          </a:p>
          <a:p>
            <a:r>
              <a:rPr lang="en-US" sz="2200">
                <a:ea typeface="+mn-lt"/>
                <a:cs typeface="+mn-lt"/>
              </a:rPr>
              <a:t>Translation services were provided to enable the groups to work effectively. </a:t>
            </a:r>
          </a:p>
          <a:p>
            <a:r>
              <a:rPr lang="en-US" sz="2200">
                <a:ea typeface="+mn-lt"/>
                <a:cs typeface="+mn-lt"/>
              </a:rPr>
              <a:t>In 2022 the taskforce was voted to become a permanent World Committee by CSC. </a:t>
            </a:r>
          </a:p>
          <a:p>
            <a:endParaRPr lang="en-US" sz="2200">
              <a:cs typeface="Calibri"/>
            </a:endParaRPr>
          </a:p>
          <a:p>
            <a:endParaRPr lang="en-US" sz="2200">
              <a:cs typeface="Calibri"/>
            </a:endParaRPr>
          </a:p>
        </p:txBody>
      </p:sp>
      <p:pic>
        <p:nvPicPr>
          <p:cNvPr id="4" name="Picture 4" descr="A picture containing sky, person, person&#10;&#10;Description automatically generated">
            <a:extLst>
              <a:ext uri="{FF2B5EF4-FFF2-40B4-BE49-F238E27FC236}">
                <a16:creationId xmlns:a16="http://schemas.microsoft.com/office/drawing/2014/main" id="{783802EF-B3AD-B667-F6C1-B775AE21D45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80" r="1648"/>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5" name="Picture 4" descr="Logo&#10;&#10;Description automatically generated">
            <a:extLst>
              <a:ext uri="{FF2B5EF4-FFF2-40B4-BE49-F238E27FC236}">
                <a16:creationId xmlns:a16="http://schemas.microsoft.com/office/drawing/2014/main" id="{8532AA34-3ECB-0A79-11E9-B65C0B2287F3}"/>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8678" r="15158" b="-1"/>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209311969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CoDAteen Committee Members</a:t>
            </a:r>
            <a:endParaRPr sz="5400"/>
          </a:p>
        </p:txBody>
      </p:sp>
      <p:sp>
        <p:nvSpPr>
          <p:cNvPr id="107" name="Google Shape;107;p2"/>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4648018" y="1056652"/>
            <a:ext cx="6900512" cy="5103000"/>
          </a:xfrm>
          <a:prstGeom prst="rect">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4993043" y="658132"/>
            <a:ext cx="4830358" cy="79704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0" name="Google Shape;110;p2"/>
          <p:cNvGrpSpPr/>
          <p:nvPr/>
        </p:nvGrpSpPr>
        <p:grpSpPr>
          <a:xfrm>
            <a:off x="4648018" y="697040"/>
            <a:ext cx="6900512" cy="5462612"/>
            <a:chOff x="4648018" y="697040"/>
            <a:chExt cx="6900512" cy="5462612"/>
          </a:xfrm>
        </p:grpSpPr>
        <p:sp>
          <p:nvSpPr>
            <p:cNvPr id="111" name="Google Shape;111;p2"/>
            <p:cNvSpPr txBox="1"/>
            <p:nvPr/>
          </p:nvSpPr>
          <p:spPr>
            <a:xfrm>
              <a:off x="4648018" y="1056652"/>
              <a:ext cx="6900512" cy="5103000"/>
            </a:xfrm>
            <a:prstGeom prst="rect">
              <a:avLst/>
            </a:prstGeom>
            <a:noFill/>
            <a:ln>
              <a:noFill/>
            </a:ln>
          </p:spPr>
          <p:txBody>
            <a:bodyPr spcFirstLastPara="1" wrap="square" lIns="535550" tIns="562350" rIns="535550" bIns="192000" anchor="t" anchorCtr="0">
              <a:noAutofit/>
            </a:bodyPr>
            <a:lstStyle/>
            <a:p>
              <a:pPr marL="228600" marR="0" lvl="1" indent="-228600" algn="l" rtl="0">
                <a:lnSpc>
                  <a:spcPct val="90000"/>
                </a:lnSpc>
                <a:spcBef>
                  <a:spcPts val="0"/>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Rosa S. - California (Chair)</a:t>
              </a:r>
              <a:endParaRPr sz="1400" b="0" i="0" u="none" strike="noStrike" cap="none">
                <a:solidFill>
                  <a:schemeClr val="dk1"/>
                </a:solidFill>
                <a:latin typeface="Arial"/>
                <a:ea typeface="Arial"/>
                <a:cs typeface="Arial"/>
                <a:sym typeface="Arial"/>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Nadia R. - Argentina </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Lieska F.  - Venezuela</a:t>
              </a:r>
              <a:endParaRPr sz="1400" b="0" i="0" u="none" strike="noStrike" cap="none">
                <a:solidFill>
                  <a:schemeClr val="dk1"/>
                </a:solidFill>
                <a:latin typeface="Arial"/>
                <a:ea typeface="Arial"/>
                <a:cs typeface="Arial"/>
                <a:sym typeface="Arial"/>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Marcela G. - Colombia</a:t>
              </a:r>
              <a:endParaRPr sz="1400" b="0" i="0" u="none" strike="noStrike" cap="none">
                <a:solidFill>
                  <a:schemeClr val="dk1"/>
                </a:solidFill>
                <a:latin typeface="Arial"/>
                <a:ea typeface="Arial"/>
                <a:cs typeface="Arial"/>
                <a:sym typeface="Arial"/>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Keli D. - California</a:t>
              </a:r>
              <a:endParaRPr sz="1400" b="0" i="0" u="none" strike="noStrike" cap="none">
                <a:solidFill>
                  <a:schemeClr val="dk1"/>
                </a:solidFill>
                <a:latin typeface="Arial"/>
                <a:ea typeface="Arial"/>
                <a:cs typeface="Arial"/>
                <a:sym typeface="Arial"/>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Katya R. - Mexico (Secretary)</a:t>
              </a:r>
              <a:endParaRPr sz="1400" b="0" i="0" u="none" strike="noStrike" cap="none">
                <a:solidFill>
                  <a:schemeClr val="dk1"/>
                </a:solidFill>
                <a:latin typeface="Arial"/>
                <a:ea typeface="Arial"/>
                <a:cs typeface="Arial"/>
                <a:sym typeface="Arial"/>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Gillian A. - UK</a:t>
              </a:r>
              <a:endParaRPr sz="1400" b="0" i="0" u="none" strike="noStrike" cap="none">
                <a:solidFill>
                  <a:schemeClr val="dk1"/>
                </a:solidFill>
                <a:latin typeface="Arial"/>
                <a:ea typeface="Arial"/>
                <a:cs typeface="Arial"/>
                <a:sym typeface="Arial"/>
              </a:endParaRPr>
            </a:p>
            <a:p>
              <a:pPr marL="228600" marR="0" lvl="1" indent="-228600" algn="l" rtl="0">
                <a:lnSpc>
                  <a:spcPct val="90000"/>
                </a:lnSpc>
                <a:spcBef>
                  <a:spcPts val="405"/>
                </a:spcBef>
                <a:spcAft>
                  <a:spcPts val="0"/>
                </a:spcAft>
                <a:buClr>
                  <a:srgbClr val="000000"/>
                </a:buClr>
                <a:buSzPts val="2700"/>
                <a:buFont typeface="Calibri"/>
                <a:buChar char="•"/>
              </a:pPr>
              <a:r>
                <a:rPr lang="en-US" sz="2700" b="0" i="0" u="none" strike="noStrike" cap="none">
                  <a:solidFill>
                    <a:schemeClr val="dk1"/>
                  </a:solidFill>
                  <a:latin typeface="Calibri"/>
                  <a:ea typeface="Calibri"/>
                  <a:cs typeface="Calibri"/>
                  <a:sym typeface="Calibri"/>
                </a:rPr>
                <a:t>Florence F. -Maryland (Board </a:t>
              </a:r>
              <a:r>
                <a:rPr lang="en-US" sz="2700">
                  <a:solidFill>
                    <a:schemeClr val="dk1"/>
                  </a:solidFill>
                  <a:latin typeface="Calibri"/>
                  <a:ea typeface="Calibri"/>
                  <a:cs typeface="Calibri"/>
                  <a:sym typeface="Calibri"/>
                </a:rPr>
                <a:t>Liaison</a:t>
              </a:r>
              <a:r>
                <a:rPr lang="en-US" sz="2700" b="0" i="0" u="none" strike="noStrike" cap="none">
                  <a:solidFill>
                    <a:schemeClr val="dk1"/>
                  </a:solidFill>
                  <a:latin typeface="Calibri"/>
                  <a:ea typeface="Calibri"/>
                  <a:cs typeface="Calibri"/>
                  <a:sym typeface="Calibri"/>
                </a:rPr>
                <a:t>)</a:t>
              </a:r>
              <a:endParaRPr/>
            </a:p>
            <a:p>
              <a:pPr marL="228600" marR="0" lvl="1" indent="-57150" algn="l" rtl="0">
                <a:lnSpc>
                  <a:spcPct val="90000"/>
                </a:lnSpc>
                <a:spcBef>
                  <a:spcPts val="405"/>
                </a:spcBef>
                <a:spcAft>
                  <a:spcPts val="0"/>
                </a:spcAft>
                <a:buClr>
                  <a:srgbClr val="000000"/>
                </a:buClr>
                <a:buSzPts val="2700"/>
                <a:buFont typeface="Calibri"/>
                <a:buNone/>
              </a:pPr>
              <a:endParaRPr sz="2700" b="0" i="0" u="none" strike="noStrike" cap="none">
                <a:solidFill>
                  <a:schemeClr val="dk1"/>
                </a:solidFill>
                <a:latin typeface="Calibri"/>
                <a:ea typeface="Calibri"/>
                <a:cs typeface="Calibri"/>
                <a:sym typeface="Calibri"/>
              </a:endParaRPr>
            </a:p>
            <a:p>
              <a:pPr marL="914400" marR="0" lvl="0" indent="0" algn="l" rtl="0">
                <a:lnSpc>
                  <a:spcPct val="90000"/>
                </a:lnSpc>
                <a:spcBef>
                  <a:spcPts val="405"/>
                </a:spcBef>
                <a:spcAft>
                  <a:spcPts val="0"/>
                </a:spcAft>
                <a:buClr>
                  <a:schemeClr val="dk1"/>
                </a:buClr>
                <a:buSzPts val="2700"/>
                <a:buFont typeface="Arial"/>
                <a:buNone/>
              </a:pPr>
              <a:endParaRPr sz="2700" b="0" i="0" u="none" strike="noStrike" cap="none">
                <a:solidFill>
                  <a:schemeClr val="dk1"/>
                </a:solidFill>
                <a:latin typeface="Calibri"/>
                <a:ea typeface="Calibri"/>
                <a:cs typeface="Calibri"/>
                <a:sym typeface="Calibri"/>
              </a:endParaRPr>
            </a:p>
            <a:p>
              <a:pPr marL="0" marR="0" lvl="0" indent="0" algn="l" rtl="0">
                <a:lnSpc>
                  <a:spcPct val="90000"/>
                </a:lnSpc>
                <a:spcBef>
                  <a:spcPts val="405"/>
                </a:spcBef>
                <a:spcAft>
                  <a:spcPts val="0"/>
                </a:spcAft>
                <a:buNone/>
              </a:pPr>
              <a:endParaRPr sz="2700" b="0" i="0" u="none" strike="noStrike" cap="none">
                <a:solidFill>
                  <a:schemeClr val="dk1"/>
                </a:solidFill>
                <a:latin typeface="Calibri"/>
                <a:ea typeface="Calibri"/>
                <a:cs typeface="Calibri"/>
                <a:sym typeface="Calibri"/>
              </a:endParaRPr>
            </a:p>
            <a:p>
              <a:pPr marL="228600" marR="0" lvl="1" indent="-57150" algn="l" rtl="0">
                <a:lnSpc>
                  <a:spcPct val="90000"/>
                </a:lnSpc>
                <a:spcBef>
                  <a:spcPts val="405"/>
                </a:spcBef>
                <a:spcAft>
                  <a:spcPts val="0"/>
                </a:spcAft>
                <a:buNone/>
              </a:pPr>
              <a:endParaRPr sz="2700" b="0" i="0" u="none" strike="noStrike" cap="none">
                <a:solidFill>
                  <a:schemeClr val="dk1"/>
                </a:solidFill>
                <a:latin typeface="Calibri"/>
                <a:ea typeface="Calibri"/>
                <a:cs typeface="Calibri"/>
                <a:sym typeface="Calibri"/>
              </a:endParaRPr>
            </a:p>
          </p:txBody>
        </p:sp>
        <p:sp>
          <p:nvSpPr>
            <p:cNvPr id="112" name="Google Shape;112;p2"/>
            <p:cNvSpPr txBox="1"/>
            <p:nvPr/>
          </p:nvSpPr>
          <p:spPr>
            <a:xfrm>
              <a:off x="5031951" y="697040"/>
              <a:ext cx="4752542" cy="719224"/>
            </a:xfrm>
            <a:prstGeom prst="rect">
              <a:avLst/>
            </a:prstGeom>
            <a:noFill/>
            <a:ln>
              <a:noFill/>
            </a:ln>
          </p:spPr>
          <p:txBody>
            <a:bodyPr spcFirstLastPara="1" wrap="square" lIns="182575" tIns="0" rIns="182575" bIns="0" anchor="ctr" anchorCtr="0">
              <a:noAutofit/>
            </a:bodyPr>
            <a:lstStyle/>
            <a:p>
              <a:pPr marL="0" marR="0" lvl="0" indent="0" algn="l" rtl="0">
                <a:lnSpc>
                  <a:spcPct val="90000"/>
                </a:lnSpc>
                <a:spcBef>
                  <a:spcPts val="0"/>
                </a:spcBef>
                <a:spcAft>
                  <a:spcPts val="0"/>
                </a:spcAft>
                <a:buClr>
                  <a:schemeClr val="dk1"/>
                </a:buClr>
                <a:buSzPts val="2700"/>
                <a:buFont typeface="Calibri"/>
                <a:buNone/>
              </a:pPr>
              <a:endParaRPr sz="27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339C4-CA36-824A-B6A3-95199CF6F016}"/>
              </a:ext>
            </a:extLst>
          </p:cNvPr>
          <p:cNvSpPr>
            <a:spLocks noGrp="1"/>
          </p:cNvSpPr>
          <p:nvPr>
            <p:ph type="title"/>
          </p:nvPr>
        </p:nvSpPr>
        <p:spPr>
          <a:xfrm>
            <a:off x="572493" y="238539"/>
            <a:ext cx="11018520" cy="1434415"/>
          </a:xfrm>
        </p:spPr>
        <p:txBody>
          <a:bodyPr anchor="b">
            <a:normAutofit/>
          </a:bodyPr>
          <a:lstStyle/>
          <a:p>
            <a:r>
              <a:rPr lang="en-US" sz="5000" b="1">
                <a:cs typeface="Calibri Light"/>
              </a:rPr>
              <a:t>What is CoDAteen, Purpose and Structure</a:t>
            </a:r>
            <a:endParaRPr lang="en-US" sz="5000" b="1"/>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96F9BE-6FA8-AE1B-0AB5-B64139A4AFE2}"/>
              </a:ext>
            </a:extLst>
          </p:cNvPr>
          <p:cNvSpPr>
            <a:spLocks noGrp="1"/>
          </p:cNvSpPr>
          <p:nvPr>
            <p:ph idx="1"/>
          </p:nvPr>
        </p:nvSpPr>
        <p:spPr>
          <a:xfrm>
            <a:off x="572493" y="2071316"/>
            <a:ext cx="6713552" cy="4119172"/>
          </a:xfrm>
        </p:spPr>
        <p:txBody>
          <a:bodyPr vert="horz" lIns="91440" tIns="45720" rIns="91440" bIns="45720" rtlCol="0" anchor="t">
            <a:normAutofit/>
          </a:bodyPr>
          <a:lstStyle/>
          <a:p>
            <a:endParaRPr lang="en-US" sz="2000">
              <a:ea typeface="+mn-lt"/>
              <a:cs typeface="+mn-lt"/>
            </a:endParaRPr>
          </a:p>
          <a:p>
            <a:r>
              <a:rPr lang="en-US" sz="2000">
                <a:ea typeface="+mn-lt"/>
                <a:cs typeface="+mn-lt"/>
              </a:rPr>
              <a:t>CoDAteen meetings must be sponsored by an individual CoDA group, Intergroup, Regional, or Voting Entity and must be registered with CoDA World. </a:t>
            </a:r>
          </a:p>
          <a:p>
            <a:r>
              <a:rPr lang="en-US" sz="2000">
                <a:ea typeface="+mn-lt"/>
                <a:cs typeface="+mn-lt"/>
              </a:rPr>
              <a:t>A CoDAteen meeting may not be registered without a sponsoring CoDA group.</a:t>
            </a:r>
          </a:p>
          <a:p>
            <a:r>
              <a:rPr lang="en-US" sz="2000">
                <a:ea typeface="+mn-lt"/>
                <a:cs typeface="+mn-lt"/>
              </a:rPr>
              <a:t>The sponsoring group is responsible for vetting and training adult hosts/sponsors involved with CoDAteen meetings. </a:t>
            </a:r>
          </a:p>
          <a:p>
            <a:r>
              <a:rPr lang="en-US" sz="2000">
                <a:ea typeface="+mn-lt"/>
                <a:cs typeface="+mn-lt"/>
              </a:rPr>
              <a:t>The CoDAteen committee is responsible for reviewing each CoDAteen group's process and for the registration approval of of the CoDAteen meeting.</a:t>
            </a:r>
          </a:p>
          <a:p>
            <a:pPr marL="0" indent="0">
              <a:buNone/>
            </a:pPr>
            <a:endParaRPr lang="en-US" sz="2000">
              <a:ea typeface="Calibri"/>
              <a:cs typeface="Calibri"/>
            </a:endParaRPr>
          </a:p>
          <a:p>
            <a:endParaRPr lang="en-US" sz="2000">
              <a:ea typeface="Calibri"/>
              <a:cs typeface="Calibri"/>
            </a:endParaRPr>
          </a:p>
        </p:txBody>
      </p:sp>
      <p:pic>
        <p:nvPicPr>
          <p:cNvPr id="4" name="Picture 4" descr="A picture containing nature&#10;&#10;Description automatically generated">
            <a:extLst>
              <a:ext uri="{FF2B5EF4-FFF2-40B4-BE49-F238E27FC236}">
                <a16:creationId xmlns:a16="http://schemas.microsoft.com/office/drawing/2014/main" id="{E3A668DA-EDA3-EEF9-F490-65488278DCA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338196232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36"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0" name="Freeform: Shape 3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C6BD9AF-1CC1-C0A7-5762-114BA06A0737}"/>
              </a:ext>
            </a:extLst>
          </p:cNvPr>
          <p:cNvSpPr>
            <a:spLocks noGrp="1"/>
          </p:cNvSpPr>
          <p:nvPr>
            <p:ph type="title"/>
          </p:nvPr>
        </p:nvSpPr>
        <p:spPr>
          <a:xfrm>
            <a:off x="786385" y="841248"/>
            <a:ext cx="5129600" cy="5340097"/>
          </a:xfrm>
        </p:spPr>
        <p:txBody>
          <a:bodyPr anchor="ctr">
            <a:normAutofit/>
          </a:bodyPr>
          <a:lstStyle/>
          <a:p>
            <a:r>
              <a:rPr lang="en-US" sz="4800" b="1">
                <a:solidFill>
                  <a:schemeClr val="bg1"/>
                </a:solidFill>
                <a:cs typeface="Calibri Light"/>
              </a:rPr>
              <a:t>CoDAteen World Committee Goals and Objectives 2023-2024</a:t>
            </a:r>
            <a:br>
              <a:rPr lang="en-US" sz="4800" b="1">
                <a:solidFill>
                  <a:schemeClr val="bg1"/>
                </a:solidFill>
                <a:cs typeface="Calibri Light"/>
              </a:rPr>
            </a:br>
            <a:endParaRPr lang="en-US" sz="4800" b="1">
              <a:solidFill>
                <a:schemeClr val="bg1"/>
              </a:solidFill>
              <a:cs typeface="Calibri Light"/>
            </a:endParaRPr>
          </a:p>
        </p:txBody>
      </p:sp>
      <p:graphicFrame>
        <p:nvGraphicFramePr>
          <p:cNvPr id="26" name="Content Placeholder 2">
            <a:extLst>
              <a:ext uri="{FF2B5EF4-FFF2-40B4-BE49-F238E27FC236}">
                <a16:creationId xmlns:a16="http://schemas.microsoft.com/office/drawing/2014/main" id="{8316E953-0958-3F9B-C053-90C1F352200A}"/>
              </a:ext>
            </a:extLst>
          </p:cNvPr>
          <p:cNvGraphicFramePr/>
          <p:nvPr>
            <p:extLst>
              <p:ext uri="{D42A27DB-BD31-4B8C-83A1-F6EECF244321}">
                <p14:modId xmlns:p14="http://schemas.microsoft.com/office/powerpoint/2010/main" val="3785308215"/>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938882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1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01918-732E-1756-DD29-5C3FEABE41DA}"/>
              </a:ext>
            </a:extLst>
          </p:cNvPr>
          <p:cNvSpPr>
            <a:spLocks noGrp="1"/>
          </p:cNvSpPr>
          <p:nvPr>
            <p:ph type="title"/>
          </p:nvPr>
        </p:nvSpPr>
        <p:spPr>
          <a:xfrm>
            <a:off x="572493" y="238539"/>
            <a:ext cx="11047013" cy="1434415"/>
          </a:xfrm>
        </p:spPr>
        <p:txBody>
          <a:bodyPr anchor="b">
            <a:normAutofit/>
          </a:bodyPr>
          <a:lstStyle/>
          <a:p>
            <a:r>
              <a:rPr lang="en-US" sz="4600" b="1">
                <a:cs typeface="Calibri Light"/>
              </a:rPr>
              <a:t>CoDAteen Committee 2023 Report (Work in Progress)</a:t>
            </a:r>
            <a:endParaRPr lang="en-US" sz="4600" b="1"/>
          </a:p>
        </p:txBody>
      </p:sp>
      <p:sp>
        <p:nvSpPr>
          <p:cNvPr id="6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8589995-4C13-85B2-D03C-D9B581632562}"/>
              </a:ext>
            </a:extLst>
          </p:cNvPr>
          <p:cNvPicPr>
            <a:picLocks noChangeAspect="1"/>
          </p:cNvPicPr>
          <p:nvPr/>
        </p:nvPicPr>
        <p:blipFill rotWithShape="1">
          <a:blip r:embed="rId3"/>
          <a:srcRect l="978" r="979"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53FCBCA8-B271-547F-F91B-68DF1EA07FBF}"/>
              </a:ext>
            </a:extLst>
          </p:cNvPr>
          <p:cNvSpPr>
            <a:spLocks noGrp="1"/>
          </p:cNvSpPr>
          <p:nvPr>
            <p:ph idx="1"/>
          </p:nvPr>
        </p:nvSpPr>
        <p:spPr>
          <a:xfrm>
            <a:off x="4905955" y="2071316"/>
            <a:ext cx="6713552" cy="4114800"/>
          </a:xfrm>
        </p:spPr>
        <p:txBody>
          <a:bodyPr vert="horz" lIns="91440" tIns="45720" rIns="91440" bIns="45720" rtlCol="0" anchor="t">
            <a:normAutofit/>
          </a:bodyPr>
          <a:lstStyle/>
          <a:p>
            <a:r>
              <a:rPr lang="en-US" sz="2000" dirty="0">
                <a:cs typeface="Calibri"/>
              </a:rPr>
              <a:t>Creation of a  “What is </a:t>
            </a:r>
            <a:r>
              <a:rPr lang="en-US" sz="2000" dirty="0" err="1">
                <a:cs typeface="Calibri"/>
              </a:rPr>
              <a:t>CoDAteen</a:t>
            </a:r>
            <a:r>
              <a:rPr lang="en-US" sz="2000" dirty="0">
                <a:cs typeface="Calibri"/>
              </a:rPr>
              <a:t>?” pamphlet in Spanish and  English. (Motion # 4) </a:t>
            </a:r>
          </a:p>
          <a:p>
            <a:r>
              <a:rPr lang="en-US" sz="2000" dirty="0" err="1">
                <a:cs typeface="Calibri"/>
              </a:rPr>
              <a:t>CoDAteen</a:t>
            </a:r>
            <a:r>
              <a:rPr lang="en-US" sz="2000" dirty="0">
                <a:cs typeface="Calibri"/>
              </a:rPr>
              <a:t> webpage in discussions with web developers to finalize. </a:t>
            </a:r>
          </a:p>
          <a:p>
            <a:r>
              <a:rPr lang="en-US" sz="2000" dirty="0">
                <a:cs typeface="Calibri"/>
              </a:rPr>
              <a:t>Creation of thought-provoking and interesting short videos for teenagers and uploaded on the YouTube official </a:t>
            </a:r>
            <a:r>
              <a:rPr lang="en-US" sz="2000" dirty="0" err="1">
                <a:cs typeface="Calibri"/>
              </a:rPr>
              <a:t>CoDA</a:t>
            </a:r>
            <a:r>
              <a:rPr lang="en-US" sz="2000" dirty="0">
                <a:cs typeface="Calibri"/>
              </a:rPr>
              <a:t> channels in English and Spanish.</a:t>
            </a:r>
          </a:p>
          <a:p>
            <a:r>
              <a:rPr lang="en-US" sz="2000" dirty="0">
                <a:cs typeface="Calibri"/>
              </a:rPr>
              <a:t>Additional Spanish and English </a:t>
            </a:r>
            <a:r>
              <a:rPr lang="en-US" sz="2000" dirty="0" err="1">
                <a:cs typeface="Calibri"/>
              </a:rPr>
              <a:t>CoDA</a:t>
            </a:r>
            <a:r>
              <a:rPr lang="en-US" sz="2000" dirty="0">
                <a:cs typeface="Calibri"/>
              </a:rPr>
              <a:t> members have joined the committee.</a:t>
            </a:r>
          </a:p>
          <a:p>
            <a:r>
              <a:rPr lang="en-US" sz="2000" dirty="0">
                <a:cs typeface="Calibri"/>
              </a:rPr>
              <a:t>Participation of the Committee in different venues locally and internationally to bring information about </a:t>
            </a:r>
            <a:r>
              <a:rPr lang="en-US" sz="2000" dirty="0" err="1">
                <a:cs typeface="Calibri"/>
              </a:rPr>
              <a:t>CoDAteen</a:t>
            </a:r>
            <a:r>
              <a:rPr lang="en-US" sz="2000" dirty="0">
                <a:cs typeface="Calibri"/>
              </a:rPr>
              <a:t> </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190047849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6367" y="2315990"/>
            <a:ext cx="10825479" cy="964303"/>
          </a:xfrm>
          <a:prstGeom prst="rect">
            <a:avLst/>
          </a:prstGeom>
        </p:spPr>
        <p:txBody>
          <a:bodyPr vert="horz" wrap="square" lIns="0" tIns="20320" rIns="0" bIns="0" rtlCol="0">
            <a:spAutoFit/>
          </a:bodyPr>
          <a:lstStyle/>
          <a:p>
            <a:pPr marL="16933">
              <a:spcBef>
                <a:spcPts val="160"/>
              </a:spcBef>
            </a:pPr>
            <a:r>
              <a:rPr sz="6133" b="1" dirty="0">
                <a:latin typeface="Palatino Linotype"/>
                <a:cs typeface="Palatino Linotype"/>
              </a:rPr>
              <a:t>Training</a:t>
            </a:r>
            <a:r>
              <a:rPr sz="6133" b="1" spc="107" dirty="0">
                <a:latin typeface="Palatino Linotype"/>
                <a:cs typeface="Palatino Linotype"/>
              </a:rPr>
              <a:t> </a:t>
            </a:r>
            <a:r>
              <a:rPr sz="6133" b="1" dirty="0">
                <a:latin typeface="Palatino Linotype"/>
                <a:cs typeface="Palatino Linotype"/>
              </a:rPr>
              <a:t>for</a:t>
            </a:r>
            <a:r>
              <a:rPr sz="6133" b="1" spc="-120" dirty="0">
                <a:latin typeface="Palatino Linotype"/>
                <a:cs typeface="Palatino Linotype"/>
              </a:rPr>
              <a:t> </a:t>
            </a:r>
            <a:r>
              <a:rPr sz="6133" b="1" dirty="0">
                <a:latin typeface="Palatino Linotype"/>
                <a:cs typeface="Palatino Linotype"/>
              </a:rPr>
              <a:t>the</a:t>
            </a:r>
            <a:r>
              <a:rPr sz="6133" b="1" spc="113" dirty="0">
                <a:latin typeface="Palatino Linotype"/>
                <a:cs typeface="Palatino Linotype"/>
              </a:rPr>
              <a:t> </a:t>
            </a:r>
            <a:r>
              <a:rPr sz="6133" b="1" spc="53" dirty="0">
                <a:latin typeface="Palatino Linotype"/>
                <a:cs typeface="Palatino Linotype"/>
              </a:rPr>
              <a:t>Host/sponsor</a:t>
            </a:r>
            <a:endParaRPr sz="6133" dirty="0">
              <a:latin typeface="Palatino Linotype"/>
              <a:cs typeface="Palatino Linotype"/>
            </a:endParaRPr>
          </a:p>
        </p:txBody>
      </p:sp>
      <p:sp>
        <p:nvSpPr>
          <p:cNvPr id="3" name="object 3"/>
          <p:cNvSpPr txBox="1"/>
          <p:nvPr/>
        </p:nvSpPr>
        <p:spPr>
          <a:xfrm>
            <a:off x="556367" y="3254774"/>
            <a:ext cx="8232140" cy="964303"/>
          </a:xfrm>
          <a:prstGeom prst="rect">
            <a:avLst/>
          </a:prstGeom>
        </p:spPr>
        <p:txBody>
          <a:bodyPr vert="horz" wrap="square" lIns="0" tIns="20320" rIns="0" bIns="0" rtlCol="0">
            <a:spAutoFit/>
          </a:bodyPr>
          <a:lstStyle/>
          <a:p>
            <a:pPr marL="16933">
              <a:spcBef>
                <a:spcPts val="160"/>
              </a:spcBef>
            </a:pPr>
            <a:r>
              <a:rPr sz="6133" b="1" dirty="0">
                <a:latin typeface="Palatino Linotype"/>
                <a:cs typeface="Palatino Linotype"/>
              </a:rPr>
              <a:t>of</a:t>
            </a:r>
            <a:r>
              <a:rPr sz="6133" b="1" spc="-247" dirty="0">
                <a:latin typeface="Palatino Linotype"/>
                <a:cs typeface="Palatino Linotype"/>
              </a:rPr>
              <a:t> </a:t>
            </a:r>
            <a:r>
              <a:rPr sz="6133" b="1" spc="120" dirty="0">
                <a:latin typeface="Palatino Linotype"/>
                <a:cs typeface="Palatino Linotype"/>
              </a:rPr>
              <a:t>a</a:t>
            </a:r>
            <a:r>
              <a:rPr sz="6133" b="1" spc="-280" dirty="0">
                <a:latin typeface="Palatino Linotype"/>
                <a:cs typeface="Palatino Linotype"/>
              </a:rPr>
              <a:t> </a:t>
            </a:r>
            <a:r>
              <a:rPr sz="6133" b="1" spc="-13" dirty="0">
                <a:latin typeface="Palatino Linotype"/>
                <a:cs typeface="Palatino Linotype"/>
              </a:rPr>
              <a:t>CodaTeen</a:t>
            </a:r>
            <a:r>
              <a:rPr sz="6133" b="1" spc="-247" dirty="0">
                <a:latin typeface="Palatino Linotype"/>
                <a:cs typeface="Palatino Linotype"/>
              </a:rPr>
              <a:t> </a:t>
            </a:r>
            <a:r>
              <a:rPr sz="6133" b="1" spc="-40" dirty="0">
                <a:latin typeface="Palatino Linotype"/>
                <a:cs typeface="Palatino Linotype"/>
              </a:rPr>
              <a:t>Meeting</a:t>
            </a:r>
            <a:endParaRPr sz="6133">
              <a:latin typeface="Palatino Linotype"/>
              <a:cs typeface="Palatino Linotype"/>
            </a:endParaRPr>
          </a:p>
        </p:txBody>
      </p:sp>
      <p:sp>
        <p:nvSpPr>
          <p:cNvPr id="4" name="object 4"/>
          <p:cNvSpPr/>
          <p:nvPr/>
        </p:nvSpPr>
        <p:spPr>
          <a:xfrm>
            <a:off x="459000" y="4734199"/>
            <a:ext cx="6547273" cy="770467"/>
          </a:xfrm>
          <a:custGeom>
            <a:avLst/>
            <a:gdLst/>
            <a:ahLst/>
            <a:cxnLst/>
            <a:rect l="l" t="t" r="r" b="b"/>
            <a:pathLst>
              <a:path w="4910455" h="577850">
                <a:moveTo>
                  <a:pt x="4910099" y="577799"/>
                </a:moveTo>
                <a:lnTo>
                  <a:pt x="0" y="577799"/>
                </a:lnTo>
                <a:lnTo>
                  <a:pt x="0" y="0"/>
                </a:lnTo>
                <a:lnTo>
                  <a:pt x="4910099" y="0"/>
                </a:lnTo>
                <a:lnTo>
                  <a:pt x="4910099" y="577799"/>
                </a:lnTo>
                <a:close/>
              </a:path>
            </a:pathLst>
          </a:custGeom>
          <a:solidFill>
            <a:srgbClr val="000000"/>
          </a:solidFill>
        </p:spPr>
        <p:txBody>
          <a:bodyPr wrap="square" lIns="0" tIns="0" rIns="0" bIns="0" rtlCol="0"/>
          <a:lstStyle/>
          <a:p>
            <a:endParaRPr sz="2400"/>
          </a:p>
        </p:txBody>
      </p:sp>
      <p:sp>
        <p:nvSpPr>
          <p:cNvPr id="5" name="object 5"/>
          <p:cNvSpPr txBox="1"/>
          <p:nvPr/>
        </p:nvSpPr>
        <p:spPr>
          <a:xfrm>
            <a:off x="459000" y="4734200"/>
            <a:ext cx="5256105" cy="618118"/>
          </a:xfrm>
          <a:prstGeom prst="rect">
            <a:avLst/>
          </a:prstGeom>
          <a:solidFill>
            <a:srgbClr val="000000"/>
          </a:solidFill>
        </p:spPr>
        <p:txBody>
          <a:bodyPr vert="horz" wrap="square" lIns="0" tIns="124460" rIns="0" bIns="0" rtlCol="0">
            <a:spAutoFit/>
          </a:bodyPr>
          <a:lstStyle/>
          <a:p>
            <a:pPr marL="113450">
              <a:spcBef>
                <a:spcPts val="980"/>
              </a:spcBef>
            </a:pPr>
            <a:r>
              <a:rPr sz="3200" b="1" spc="300" dirty="0">
                <a:solidFill>
                  <a:srgbClr val="FFFFFF"/>
                </a:solidFill>
                <a:latin typeface="Calibri"/>
                <a:cs typeface="Calibri"/>
              </a:rPr>
              <a:t>2023</a:t>
            </a:r>
            <a:endParaRPr sz="3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9144000" h="5143500">
                <a:moveTo>
                  <a:pt x="9143999" y="5143499"/>
                </a:moveTo>
                <a:lnTo>
                  <a:pt x="0" y="5143499"/>
                </a:lnTo>
                <a:lnTo>
                  <a:pt x="0" y="0"/>
                </a:lnTo>
                <a:lnTo>
                  <a:pt x="9143999" y="0"/>
                </a:lnTo>
                <a:lnTo>
                  <a:pt x="9143999" y="5143499"/>
                </a:lnTo>
                <a:close/>
              </a:path>
            </a:pathLst>
          </a:custGeom>
          <a:solidFill>
            <a:srgbClr val="01AED1"/>
          </a:solidFill>
        </p:spPr>
        <p:txBody>
          <a:bodyPr wrap="square" lIns="0" tIns="0" rIns="0" bIns="0" rtlCol="0"/>
          <a:lstStyle/>
          <a:p>
            <a:endParaRPr sz="2400"/>
          </a:p>
        </p:txBody>
      </p:sp>
      <p:sp>
        <p:nvSpPr>
          <p:cNvPr id="3" name="object 3"/>
          <p:cNvSpPr/>
          <p:nvPr/>
        </p:nvSpPr>
        <p:spPr>
          <a:xfrm>
            <a:off x="458799" y="4944000"/>
            <a:ext cx="11275060" cy="57573"/>
          </a:xfrm>
          <a:custGeom>
            <a:avLst/>
            <a:gdLst/>
            <a:ahLst/>
            <a:cxnLst/>
            <a:rect l="l" t="t" r="r" b="b"/>
            <a:pathLst>
              <a:path w="8456295" h="43179">
                <a:moveTo>
                  <a:pt x="8455799" y="42599"/>
                </a:moveTo>
                <a:lnTo>
                  <a:pt x="0" y="42599"/>
                </a:lnTo>
                <a:lnTo>
                  <a:pt x="0" y="0"/>
                </a:lnTo>
                <a:lnTo>
                  <a:pt x="8455799" y="0"/>
                </a:lnTo>
                <a:lnTo>
                  <a:pt x="8455799" y="42599"/>
                </a:lnTo>
                <a:close/>
              </a:path>
            </a:pathLst>
          </a:custGeom>
          <a:solidFill>
            <a:srgbClr val="000000"/>
          </a:solidFill>
        </p:spPr>
        <p:txBody>
          <a:bodyPr wrap="square" lIns="0" tIns="0" rIns="0" bIns="0" rtlCol="0"/>
          <a:lstStyle/>
          <a:p>
            <a:endParaRPr sz="2400"/>
          </a:p>
        </p:txBody>
      </p:sp>
      <p:sp>
        <p:nvSpPr>
          <p:cNvPr id="4" name="object 4"/>
          <p:cNvSpPr/>
          <p:nvPr/>
        </p:nvSpPr>
        <p:spPr>
          <a:xfrm>
            <a:off x="458999" y="1871799"/>
            <a:ext cx="11274213" cy="2862580"/>
          </a:xfrm>
          <a:custGeom>
            <a:avLst/>
            <a:gdLst/>
            <a:ahLst/>
            <a:cxnLst/>
            <a:rect l="l" t="t" r="r" b="b"/>
            <a:pathLst>
              <a:path w="8455660" h="2146935">
                <a:moveTo>
                  <a:pt x="8455499" y="2146799"/>
                </a:moveTo>
                <a:lnTo>
                  <a:pt x="0" y="2146799"/>
                </a:lnTo>
                <a:lnTo>
                  <a:pt x="0" y="0"/>
                </a:lnTo>
                <a:lnTo>
                  <a:pt x="8455499" y="0"/>
                </a:lnTo>
                <a:lnTo>
                  <a:pt x="8455499" y="2146799"/>
                </a:lnTo>
                <a:close/>
              </a:path>
            </a:pathLst>
          </a:custGeom>
          <a:solidFill>
            <a:srgbClr val="FFFFFF"/>
          </a:solidFill>
        </p:spPr>
        <p:txBody>
          <a:bodyPr wrap="square" lIns="0" tIns="0" rIns="0" bIns="0" rtlCol="0"/>
          <a:lstStyle/>
          <a:p>
            <a:endParaRPr sz="2400"/>
          </a:p>
        </p:txBody>
      </p:sp>
      <p:sp>
        <p:nvSpPr>
          <p:cNvPr id="5" name="object 5"/>
          <p:cNvSpPr txBox="1"/>
          <p:nvPr/>
        </p:nvSpPr>
        <p:spPr>
          <a:xfrm>
            <a:off x="684385" y="2256521"/>
            <a:ext cx="10828867" cy="2069263"/>
          </a:xfrm>
          <a:prstGeom prst="rect">
            <a:avLst/>
          </a:prstGeom>
        </p:spPr>
        <p:txBody>
          <a:bodyPr vert="horz" wrap="square" lIns="0" tIns="16933" rIns="0" bIns="0" rtlCol="0">
            <a:spAutoFit/>
          </a:bodyPr>
          <a:lstStyle/>
          <a:p>
            <a:pPr algn="ctr">
              <a:spcBef>
                <a:spcPts val="133"/>
              </a:spcBef>
            </a:pPr>
            <a:r>
              <a:rPr sz="2667" b="1" dirty="0">
                <a:latin typeface="Palatino Linotype"/>
                <a:cs typeface="Palatino Linotype"/>
              </a:rPr>
              <a:t>Start</a:t>
            </a:r>
            <a:r>
              <a:rPr sz="2667" b="1" spc="-33" dirty="0">
                <a:latin typeface="Palatino Linotype"/>
                <a:cs typeface="Palatino Linotype"/>
              </a:rPr>
              <a:t> </a:t>
            </a:r>
            <a:r>
              <a:rPr sz="2667" b="1" spc="-120" dirty="0">
                <a:latin typeface="Palatino Linotype"/>
                <a:cs typeface="Palatino Linotype"/>
              </a:rPr>
              <a:t>by</a:t>
            </a:r>
            <a:r>
              <a:rPr sz="2667" b="1" spc="-87" dirty="0">
                <a:latin typeface="Palatino Linotype"/>
                <a:cs typeface="Palatino Linotype"/>
              </a:rPr>
              <a:t> </a:t>
            </a:r>
            <a:r>
              <a:rPr sz="2667" b="1" spc="-13" dirty="0">
                <a:latin typeface="Palatino Linotype"/>
                <a:cs typeface="Palatino Linotype"/>
              </a:rPr>
              <a:t>familiarizing</a:t>
            </a:r>
            <a:r>
              <a:rPr sz="2667" b="1" spc="-93" dirty="0">
                <a:latin typeface="Palatino Linotype"/>
                <a:cs typeface="Palatino Linotype"/>
              </a:rPr>
              <a:t> </a:t>
            </a:r>
            <a:r>
              <a:rPr sz="2667" b="1" spc="-13" dirty="0">
                <a:latin typeface="Palatino Linotype"/>
                <a:cs typeface="Palatino Linotype"/>
              </a:rPr>
              <a:t>yourself</a:t>
            </a:r>
            <a:r>
              <a:rPr sz="2667" b="1" spc="-87" dirty="0">
                <a:latin typeface="Palatino Linotype"/>
                <a:cs typeface="Palatino Linotype"/>
              </a:rPr>
              <a:t> </a:t>
            </a:r>
            <a:r>
              <a:rPr sz="2667" b="1" spc="-33" dirty="0">
                <a:latin typeface="Palatino Linotype"/>
                <a:cs typeface="Palatino Linotype"/>
              </a:rPr>
              <a:t>with</a:t>
            </a:r>
            <a:r>
              <a:rPr sz="2667" b="1" spc="-40" dirty="0">
                <a:latin typeface="Palatino Linotype"/>
                <a:cs typeface="Palatino Linotype"/>
              </a:rPr>
              <a:t> </a:t>
            </a:r>
            <a:r>
              <a:rPr sz="2667" b="1" dirty="0">
                <a:latin typeface="Palatino Linotype"/>
                <a:cs typeface="Palatino Linotype"/>
              </a:rPr>
              <a:t>the</a:t>
            </a:r>
            <a:r>
              <a:rPr sz="2667" b="1" spc="-7" dirty="0">
                <a:latin typeface="Palatino Linotype"/>
                <a:cs typeface="Palatino Linotype"/>
              </a:rPr>
              <a:t> </a:t>
            </a:r>
            <a:r>
              <a:rPr sz="2667" b="1" spc="-27" dirty="0">
                <a:latin typeface="Palatino Linotype"/>
                <a:cs typeface="Palatino Linotype"/>
              </a:rPr>
              <a:t>CodaTeen</a:t>
            </a:r>
            <a:r>
              <a:rPr sz="2667" b="1" spc="-7" dirty="0">
                <a:latin typeface="Palatino Linotype"/>
                <a:cs typeface="Palatino Linotype"/>
              </a:rPr>
              <a:t> </a:t>
            </a:r>
            <a:r>
              <a:rPr sz="2667" b="1" spc="-13" dirty="0">
                <a:latin typeface="Palatino Linotype"/>
                <a:cs typeface="Palatino Linotype"/>
              </a:rPr>
              <a:t>Handbook.</a:t>
            </a:r>
            <a:endParaRPr sz="2667" dirty="0">
              <a:latin typeface="Palatino Linotype"/>
              <a:cs typeface="Palatino Linotype"/>
            </a:endParaRPr>
          </a:p>
          <a:p>
            <a:pPr marL="16086" marR="6773" algn="ctr"/>
            <a:r>
              <a:rPr sz="2667" b="1" spc="-13" dirty="0">
                <a:latin typeface="Palatino Linotype"/>
                <a:cs typeface="Palatino Linotype"/>
              </a:rPr>
              <a:t>Everything</a:t>
            </a:r>
            <a:r>
              <a:rPr sz="2667" b="1" spc="-133" dirty="0">
                <a:latin typeface="Palatino Linotype"/>
                <a:cs typeface="Palatino Linotype"/>
              </a:rPr>
              <a:t> </a:t>
            </a:r>
            <a:r>
              <a:rPr sz="2667" b="1" spc="-13" dirty="0">
                <a:latin typeface="Palatino Linotype"/>
                <a:cs typeface="Palatino Linotype"/>
              </a:rPr>
              <a:t>you</a:t>
            </a:r>
            <a:r>
              <a:rPr sz="2667" b="1" spc="-53" dirty="0">
                <a:latin typeface="Palatino Linotype"/>
                <a:cs typeface="Palatino Linotype"/>
              </a:rPr>
              <a:t> </a:t>
            </a:r>
            <a:r>
              <a:rPr sz="2667" b="1" dirty="0">
                <a:latin typeface="Palatino Linotype"/>
                <a:cs typeface="Palatino Linotype"/>
              </a:rPr>
              <a:t>need</a:t>
            </a:r>
            <a:r>
              <a:rPr sz="2667" b="1" spc="-47" dirty="0">
                <a:latin typeface="Palatino Linotype"/>
                <a:cs typeface="Palatino Linotype"/>
              </a:rPr>
              <a:t> </a:t>
            </a:r>
            <a:r>
              <a:rPr sz="2667" b="1" dirty="0">
                <a:latin typeface="Palatino Linotype"/>
                <a:cs typeface="Palatino Linotype"/>
              </a:rPr>
              <a:t>is</a:t>
            </a:r>
            <a:r>
              <a:rPr sz="2667" b="1" spc="-53" dirty="0">
                <a:latin typeface="Palatino Linotype"/>
                <a:cs typeface="Palatino Linotype"/>
              </a:rPr>
              <a:t> </a:t>
            </a:r>
            <a:r>
              <a:rPr sz="2667" b="1" spc="-13" dirty="0">
                <a:latin typeface="Palatino Linotype"/>
                <a:cs typeface="Palatino Linotype"/>
              </a:rPr>
              <a:t>spelled</a:t>
            </a:r>
            <a:r>
              <a:rPr sz="2667" b="1" spc="-53" dirty="0">
                <a:latin typeface="Palatino Linotype"/>
                <a:cs typeface="Palatino Linotype"/>
              </a:rPr>
              <a:t> </a:t>
            </a:r>
            <a:r>
              <a:rPr sz="2667" b="1" dirty="0">
                <a:latin typeface="Palatino Linotype"/>
                <a:cs typeface="Palatino Linotype"/>
              </a:rPr>
              <a:t>out.</a:t>
            </a:r>
            <a:r>
              <a:rPr sz="2667" b="1" spc="507" dirty="0">
                <a:latin typeface="Palatino Linotype"/>
                <a:cs typeface="Palatino Linotype"/>
              </a:rPr>
              <a:t> </a:t>
            </a:r>
            <a:r>
              <a:rPr sz="2667" b="1" dirty="0">
                <a:latin typeface="Palatino Linotype"/>
                <a:cs typeface="Palatino Linotype"/>
              </a:rPr>
              <a:t>The</a:t>
            </a:r>
            <a:r>
              <a:rPr sz="2667" b="1" spc="-53" dirty="0">
                <a:latin typeface="Palatino Linotype"/>
                <a:cs typeface="Palatino Linotype"/>
              </a:rPr>
              <a:t> </a:t>
            </a:r>
            <a:r>
              <a:rPr sz="2667" b="1" dirty="0">
                <a:latin typeface="Palatino Linotype"/>
                <a:cs typeface="Palatino Linotype"/>
              </a:rPr>
              <a:t>focus</a:t>
            </a:r>
            <a:r>
              <a:rPr sz="2667" b="1" spc="-47" dirty="0">
                <a:latin typeface="Palatino Linotype"/>
                <a:cs typeface="Palatino Linotype"/>
              </a:rPr>
              <a:t> </a:t>
            </a:r>
            <a:r>
              <a:rPr sz="2667" b="1" dirty="0">
                <a:latin typeface="Palatino Linotype"/>
                <a:cs typeface="Palatino Linotype"/>
              </a:rPr>
              <a:t>of</a:t>
            </a:r>
            <a:r>
              <a:rPr sz="2667" b="1" spc="-87" dirty="0">
                <a:latin typeface="Palatino Linotype"/>
                <a:cs typeface="Palatino Linotype"/>
              </a:rPr>
              <a:t> </a:t>
            </a:r>
            <a:r>
              <a:rPr sz="2667" b="1" dirty="0">
                <a:latin typeface="Palatino Linotype"/>
                <a:cs typeface="Palatino Linotype"/>
              </a:rPr>
              <a:t>this</a:t>
            </a:r>
            <a:r>
              <a:rPr sz="2667" b="1" spc="-87" dirty="0">
                <a:latin typeface="Palatino Linotype"/>
                <a:cs typeface="Palatino Linotype"/>
              </a:rPr>
              <a:t> </a:t>
            </a:r>
            <a:r>
              <a:rPr sz="2667" b="1" dirty="0">
                <a:latin typeface="Palatino Linotype"/>
                <a:cs typeface="Palatino Linotype"/>
              </a:rPr>
              <a:t>training</a:t>
            </a:r>
            <a:r>
              <a:rPr sz="2667" b="1" spc="-47" dirty="0">
                <a:latin typeface="Palatino Linotype"/>
                <a:cs typeface="Palatino Linotype"/>
              </a:rPr>
              <a:t> </a:t>
            </a:r>
            <a:r>
              <a:rPr sz="2667" b="1" dirty="0">
                <a:latin typeface="Palatino Linotype"/>
                <a:cs typeface="Palatino Linotype"/>
              </a:rPr>
              <a:t>is</a:t>
            </a:r>
            <a:r>
              <a:rPr sz="2667" b="1" spc="-53" dirty="0">
                <a:latin typeface="Palatino Linotype"/>
                <a:cs typeface="Palatino Linotype"/>
              </a:rPr>
              <a:t> </a:t>
            </a:r>
            <a:r>
              <a:rPr sz="2667" b="1" spc="-13" dirty="0">
                <a:latin typeface="Palatino Linotype"/>
                <a:cs typeface="Palatino Linotype"/>
              </a:rPr>
              <a:t>found </a:t>
            </a:r>
            <a:r>
              <a:rPr sz="2667" b="1" dirty="0">
                <a:latin typeface="Palatino Linotype"/>
                <a:cs typeface="Palatino Linotype"/>
              </a:rPr>
              <a:t>in</a:t>
            </a:r>
            <a:r>
              <a:rPr sz="2667" b="1" spc="-40" dirty="0">
                <a:latin typeface="Palatino Linotype"/>
                <a:cs typeface="Palatino Linotype"/>
              </a:rPr>
              <a:t> </a:t>
            </a:r>
            <a:r>
              <a:rPr sz="2667" b="1" dirty="0">
                <a:latin typeface="Palatino Linotype"/>
                <a:cs typeface="Palatino Linotype"/>
              </a:rPr>
              <a:t>Section</a:t>
            </a:r>
            <a:r>
              <a:rPr sz="2667" b="1" spc="-100" dirty="0">
                <a:latin typeface="Palatino Linotype"/>
                <a:cs typeface="Palatino Linotype"/>
              </a:rPr>
              <a:t> </a:t>
            </a:r>
            <a:r>
              <a:rPr sz="2667" b="1" dirty="0">
                <a:latin typeface="Palatino Linotype"/>
                <a:cs typeface="Palatino Linotype"/>
              </a:rPr>
              <a:t>Three</a:t>
            </a:r>
            <a:r>
              <a:rPr sz="2667" b="1" spc="-33" dirty="0">
                <a:latin typeface="Palatino Linotype"/>
                <a:cs typeface="Palatino Linotype"/>
              </a:rPr>
              <a:t> </a:t>
            </a:r>
            <a:r>
              <a:rPr sz="2667" b="1" dirty="0">
                <a:latin typeface="Palatino Linotype"/>
                <a:cs typeface="Palatino Linotype"/>
              </a:rPr>
              <a:t>of</a:t>
            </a:r>
            <a:r>
              <a:rPr sz="2667" b="1" spc="-73" dirty="0">
                <a:latin typeface="Palatino Linotype"/>
                <a:cs typeface="Palatino Linotype"/>
              </a:rPr>
              <a:t> </a:t>
            </a:r>
            <a:r>
              <a:rPr sz="2667" b="1" dirty="0">
                <a:latin typeface="Palatino Linotype"/>
                <a:cs typeface="Palatino Linotype"/>
              </a:rPr>
              <a:t>the</a:t>
            </a:r>
            <a:r>
              <a:rPr sz="2667" b="1" spc="-73" dirty="0">
                <a:latin typeface="Palatino Linotype"/>
                <a:cs typeface="Palatino Linotype"/>
              </a:rPr>
              <a:t> </a:t>
            </a:r>
            <a:r>
              <a:rPr sz="2667" b="1" dirty="0">
                <a:latin typeface="Palatino Linotype"/>
                <a:cs typeface="Palatino Linotype"/>
              </a:rPr>
              <a:t>handbook.</a:t>
            </a:r>
            <a:r>
              <a:rPr sz="2667" b="1" spc="533" dirty="0">
                <a:latin typeface="Palatino Linotype"/>
                <a:cs typeface="Palatino Linotype"/>
              </a:rPr>
              <a:t> </a:t>
            </a:r>
            <a:r>
              <a:rPr sz="2667" b="1" dirty="0">
                <a:latin typeface="Palatino Linotype"/>
                <a:cs typeface="Palatino Linotype"/>
              </a:rPr>
              <a:t>There</a:t>
            </a:r>
            <a:r>
              <a:rPr sz="2667" b="1" spc="-33" dirty="0">
                <a:latin typeface="Palatino Linotype"/>
                <a:cs typeface="Palatino Linotype"/>
              </a:rPr>
              <a:t> </a:t>
            </a:r>
            <a:r>
              <a:rPr sz="2667" b="1" dirty="0">
                <a:latin typeface="Palatino Linotype"/>
                <a:cs typeface="Palatino Linotype"/>
              </a:rPr>
              <a:t>is</a:t>
            </a:r>
            <a:r>
              <a:rPr sz="2667" b="1" spc="-40" dirty="0">
                <a:latin typeface="Palatino Linotype"/>
                <a:cs typeface="Palatino Linotype"/>
              </a:rPr>
              <a:t> </a:t>
            </a:r>
            <a:r>
              <a:rPr sz="2667" b="1" dirty="0">
                <a:latin typeface="Palatino Linotype"/>
                <a:cs typeface="Palatino Linotype"/>
              </a:rPr>
              <a:t>a</a:t>
            </a:r>
            <a:r>
              <a:rPr sz="2667" b="1" spc="-53" dirty="0">
                <a:latin typeface="Palatino Linotype"/>
                <a:cs typeface="Palatino Linotype"/>
              </a:rPr>
              <a:t> </a:t>
            </a:r>
            <a:r>
              <a:rPr sz="2667" b="1" spc="-27" dirty="0">
                <a:latin typeface="Palatino Linotype"/>
                <a:cs typeface="Palatino Linotype"/>
              </a:rPr>
              <a:t>CodaTeen</a:t>
            </a:r>
            <a:r>
              <a:rPr sz="2667" b="1" spc="-33" dirty="0">
                <a:latin typeface="Palatino Linotype"/>
                <a:cs typeface="Palatino Linotype"/>
              </a:rPr>
              <a:t> </a:t>
            </a:r>
            <a:r>
              <a:rPr sz="2667" b="1" spc="-13" dirty="0">
                <a:latin typeface="Palatino Linotype"/>
                <a:cs typeface="Palatino Linotype"/>
              </a:rPr>
              <a:t>Committee </a:t>
            </a:r>
            <a:r>
              <a:rPr sz="2667" b="1" dirty="0">
                <a:latin typeface="Palatino Linotype"/>
                <a:cs typeface="Palatino Linotype"/>
              </a:rPr>
              <a:t>there</a:t>
            </a:r>
            <a:r>
              <a:rPr sz="2667" b="1" spc="47" dirty="0">
                <a:latin typeface="Palatino Linotype"/>
                <a:cs typeface="Palatino Linotype"/>
              </a:rPr>
              <a:t> </a:t>
            </a:r>
            <a:r>
              <a:rPr sz="2667" b="1" dirty="0">
                <a:latin typeface="Palatino Linotype"/>
                <a:cs typeface="Palatino Linotype"/>
              </a:rPr>
              <a:t>to</a:t>
            </a:r>
            <a:r>
              <a:rPr sz="2667" b="1" spc="87" dirty="0">
                <a:latin typeface="Palatino Linotype"/>
                <a:cs typeface="Palatino Linotype"/>
              </a:rPr>
              <a:t> </a:t>
            </a:r>
            <a:r>
              <a:rPr sz="2667" b="1" dirty="0">
                <a:latin typeface="Palatino Linotype"/>
                <a:cs typeface="Palatino Linotype"/>
              </a:rPr>
              <a:t>support</a:t>
            </a:r>
            <a:r>
              <a:rPr sz="2667" b="1" spc="-33" dirty="0">
                <a:latin typeface="Palatino Linotype"/>
                <a:cs typeface="Palatino Linotype"/>
              </a:rPr>
              <a:t> </a:t>
            </a:r>
            <a:r>
              <a:rPr sz="2667" b="1" spc="-13" dirty="0">
                <a:latin typeface="Palatino Linotype"/>
                <a:cs typeface="Palatino Linotype"/>
              </a:rPr>
              <a:t>you</a:t>
            </a:r>
            <a:r>
              <a:rPr sz="2667" b="1" spc="87" dirty="0">
                <a:latin typeface="Palatino Linotype"/>
                <a:cs typeface="Palatino Linotype"/>
              </a:rPr>
              <a:t> </a:t>
            </a:r>
            <a:r>
              <a:rPr sz="2667" b="1" spc="-120" dirty="0">
                <a:latin typeface="Palatino Linotype"/>
                <a:cs typeface="Palatino Linotype"/>
              </a:rPr>
              <a:t>by</a:t>
            </a:r>
            <a:r>
              <a:rPr sz="2667" b="1" dirty="0">
                <a:latin typeface="Palatino Linotype"/>
                <a:cs typeface="Palatino Linotype"/>
              </a:rPr>
              <a:t> reaching</a:t>
            </a:r>
            <a:r>
              <a:rPr sz="2667" b="1" spc="87" dirty="0">
                <a:latin typeface="Palatino Linotype"/>
                <a:cs typeface="Palatino Linotype"/>
              </a:rPr>
              <a:t> </a:t>
            </a:r>
            <a:r>
              <a:rPr sz="2667" b="1" dirty="0">
                <a:latin typeface="Palatino Linotype"/>
                <a:cs typeface="Palatino Linotype"/>
              </a:rPr>
              <a:t>out</a:t>
            </a:r>
            <a:r>
              <a:rPr sz="2667" b="1" spc="20" dirty="0">
                <a:latin typeface="Palatino Linotype"/>
                <a:cs typeface="Palatino Linotype"/>
              </a:rPr>
              <a:t> </a:t>
            </a:r>
            <a:r>
              <a:rPr sz="2667" b="1" dirty="0">
                <a:latin typeface="Palatino Linotype"/>
                <a:cs typeface="Palatino Linotype"/>
              </a:rPr>
              <a:t>to</a:t>
            </a:r>
            <a:r>
              <a:rPr sz="2667" b="1" spc="60" dirty="0">
                <a:latin typeface="Palatino Linotype"/>
                <a:cs typeface="Palatino Linotype"/>
              </a:rPr>
              <a:t> </a:t>
            </a:r>
            <a:r>
              <a:rPr sz="2667" b="1" u="heavy" spc="-13" dirty="0">
                <a:solidFill>
                  <a:srgbClr val="0F9D58"/>
                </a:solidFill>
                <a:uFill>
                  <a:solidFill>
                    <a:srgbClr val="0F9D58"/>
                  </a:solidFill>
                </a:uFill>
                <a:latin typeface="Palatino Linotype"/>
                <a:cs typeface="Palatino Linotype"/>
                <a:hlinkClick r:id="rId2"/>
              </a:rPr>
              <a:t>codateen@coda.org</a:t>
            </a:r>
            <a:r>
              <a:rPr sz="2667" b="1" spc="-13" dirty="0">
                <a:latin typeface="Palatino Linotype"/>
                <a:cs typeface="Palatino Linotype"/>
              </a:rPr>
              <a:t>.</a:t>
            </a:r>
            <a:endParaRPr lang="en-US" sz="2667" b="1" spc="-13" dirty="0">
              <a:latin typeface="Palatino Linotype"/>
              <a:cs typeface="Palatino Linotype"/>
            </a:endParaRPr>
          </a:p>
          <a:p>
            <a:pPr marL="16086" marR="6773" algn="ctr"/>
            <a:r>
              <a:rPr lang="en-US" sz="2400" b="1" spc="-13" dirty="0">
                <a:latin typeface="Palatino Linotype"/>
                <a:cs typeface="Palatino Linotype"/>
              </a:rPr>
              <a:t>(Motion # 5)</a:t>
            </a:r>
            <a:endParaRPr sz="2400" dirty="0">
              <a:latin typeface="Palatino Linotype"/>
              <a:cs typeface="Palatino Linotype"/>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office theme</Template>
  <TotalTime>785</TotalTime>
  <Words>884</Words>
  <Application>Microsoft Office PowerPoint</Application>
  <PresentationFormat>Widescreen</PresentationFormat>
  <Paragraphs>100</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Calibri Light</vt:lpstr>
      <vt:lpstr>Palatino Linotype</vt:lpstr>
      <vt:lpstr>office theme</vt:lpstr>
      <vt:lpstr>CoDAteen Committee</vt:lpstr>
      <vt:lpstr>History of CoDAteen</vt:lpstr>
      <vt:lpstr>Permanent World CoDAteen Committee </vt:lpstr>
      <vt:lpstr>CoDAteen Committee Members</vt:lpstr>
      <vt:lpstr>What is CoDAteen, Purpose and Structure</vt:lpstr>
      <vt:lpstr>CoDAteen World Committee Goals and Objectives 2023-2024 </vt:lpstr>
      <vt:lpstr>CoDAteen Committee 2023 Report (Work in Progress)</vt:lpstr>
      <vt:lpstr>PowerPoint Presentation</vt:lpstr>
      <vt:lpstr>PowerPoint Presentation</vt:lpstr>
      <vt:lpstr>Parental/Guardian Responsibilities  (Motion # 3)</vt:lpstr>
      <vt:lpstr>Minimum Behavior and Safety Requirements (Motion # 2) </vt:lpstr>
      <vt:lpstr>Is CoDAteen for Me? Teenagers share…</vt:lpstr>
      <vt:lpstr>CoDAteen resources available</vt:lpstr>
      <vt:lpstr>The CoDateen Committee is here for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dc:creator>
  <cp:lastModifiedBy>Rosa Saca</cp:lastModifiedBy>
  <cp:revision>824</cp:revision>
  <cp:lastPrinted>2023-07-22T00:38:57Z</cp:lastPrinted>
  <dcterms:created xsi:type="dcterms:W3CDTF">2022-08-07T19:47:42Z</dcterms:created>
  <dcterms:modified xsi:type="dcterms:W3CDTF">2023-07-22T01:23:05Z</dcterms:modified>
</cp:coreProperties>
</file>