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1_C0115539.xml" ContentType="application/vnd.ms-powerpoint.comments+xml"/>
  <Override PartName="/ppt/comments/modernComment_104_7CC278D0.xml" ContentType="application/vnd.ms-powerpoint.comments+xml"/>
  <Override PartName="/ppt/comments/modernComment_10A_71470020.xml" ContentType="application/vnd.ms-powerpoint.comments+xml"/>
  <Override PartName="/ppt/comments/modernComment_102_74C97300.xml" ContentType="application/vnd.ms-powerpoint.comments+xml"/>
  <Override PartName="/ppt/comments/modernComment_10B_7398B99D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5_EB18E8F5.xml" ContentType="application/vnd.ms-powerpoint.comments+xml"/>
  <Override PartName="/ppt/comments/modernComment_106_C994A651.xml" ContentType="application/vnd.ms-powerpoint.comments+xml"/>
  <Override PartName="/ppt/comments/modernComment_107_6B54EBD7.xml" ContentType="application/vnd.ms-powerpoint.comments+xml"/>
  <Override PartName="/ppt/comments/modernComment_10C_B95F7A24.xml" ContentType="application/vnd.ms-powerpoint.comments+xml"/>
  <Override PartName="/ppt/comments/modernComment_108_673D3B26.xml" ContentType="application/vnd.ms-powerpoint.comments+xml"/>
  <Override PartName="/ppt/comments/modernComment_109_FD208D4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0" r:id="rId5"/>
    <p:sldId id="266" r:id="rId6"/>
    <p:sldId id="258" r:id="rId7"/>
    <p:sldId id="267" r:id="rId8"/>
    <p:sldId id="261" r:id="rId9"/>
    <p:sldId id="262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  <p188:author id="{58E424FC-C8AD-F157-7DFD-8C2B7CE7E081}" name="Florence Freund" initials="FF" userId="7e4a87ff7325a65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B0117-0489-4DF3-8CA4-F852E4AF91CE}" v="527" dt="2022-08-13T01:35:33.828"/>
    <p1510:client id="{228900D4-2BA3-44FB-BA30-C6A15F0A6390}" v="375" dt="2022-08-18T02:24:39.276"/>
    <p1510:client id="{2660172A-5490-4D3F-A231-51C1B9B5DBD6}" v="909" dt="2022-08-07T21:29:25.578"/>
    <p1510:client id="{753E282A-2ACB-4A5D-90D6-BC7DA1D4941C}" v="101" dt="2022-08-07T20:00:29.805"/>
    <p1510:client id="{876ECA73-264A-4672-88A9-882528104399}" v="6" dt="2022-08-12T15:06:49.042"/>
    <p1510:client id="{9FE80CDB-E1FF-4E00-8791-BBAFEB3A9D86}" v="5" dt="2022-08-09T14:38:44.973"/>
    <p1510:client id="{A5A7BB35-5018-4800-8E9E-0BC560661E3A}" v="1747" dt="2022-08-07T23:58:38.476"/>
    <p1510:client id="{A670BFA6-7508-4B52-9E92-6D8E91914C64}" v="601" dt="2022-08-08T01:17:19.979"/>
    <p1510:client id="{AFB862BE-1745-4F0F-AC72-16263F67CCF4}" v="924" dt="2022-08-09T20:36:18.942"/>
    <p1510:client id="{BECDF7D6-3DB0-4823-BC87-043BD75BFE3C}" v="9" dt="2022-08-17T15:59:27.192"/>
    <p1510:client id="{E387FD86-7C69-4D75-92A9-2C6FDE888438}" v="3" dt="2022-08-13T01:41:39.613"/>
    <p1510:client id="{EA10DDBE-8CF0-498F-B2BF-83D309D8AD4A}" v="147" dt="2022-08-08T00:08:25.145"/>
    <p1510:client id="{EC8C0A13-A72F-4C7B-A453-F47B05840AA6}" v="279" dt="2022-08-17T14:34:11.460"/>
    <p1510:client id="{FEA023ED-2A98-43EB-9CB1-7323497DE068}" v="6" dt="2022-08-13T01:36:55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1_C01155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45E8ED-DA86-4D1D-9D6C-947D37456D00}" authorId="{95582667-6102-27E7-ED8E-01A166EB4B6B}" created="2022-08-09T15:47:18.795">
    <pc:sldMkLst xmlns:pc="http://schemas.microsoft.com/office/powerpoint/2013/main/command">
      <pc:docMk/>
      <pc:sldMk cId="3222361401" sldId="257"/>
    </pc:sldMkLst>
    <p188:txBody>
      <a:bodyPr/>
      <a:lstStyle/>
      <a:p>
        <a:r>
          <a:rPr lang="en-US"/>
          <a:t>Nadia to present slide</a:t>
        </a:r>
      </a:p>
    </p188:txBody>
  </p188:cm>
</p188:cmLst>
</file>

<file path=ppt/comments/modernComment_102_74C973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23E434-FD4B-423B-9BE9-DCA909EC3C7F}" authorId="{95582667-6102-27E7-ED8E-01A166EB4B6B}" created="2022-08-09T15:48:17.797">
    <pc:sldMkLst xmlns:pc="http://schemas.microsoft.com/office/powerpoint/2013/main/command">
      <pc:docMk/>
      <pc:sldMk cId="1959359232" sldId="258"/>
    </pc:sldMkLst>
    <p188:txBody>
      <a:bodyPr/>
      <a:lstStyle/>
      <a:p>
        <a:r>
          <a:rPr lang="en-US"/>
          <a:t>Rosa -- </a:t>
        </a:r>
      </a:p>
    </p188:txBody>
  </p188:cm>
</p188:cmLst>
</file>

<file path=ppt/comments/modernComment_104_7CC278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7B7A93-254A-4EB6-95AA-08B753067E9D}" authorId="{58E424FC-C8AD-F157-7DFD-8C2B7CE7E081}" created="2022-08-12T21:03:53.408">
    <pc:sldMkLst xmlns:pc="http://schemas.microsoft.com/office/powerpoint/2013/main/command">
      <pc:docMk/>
      <pc:sldMk cId="2093119696" sldId="260"/>
    </pc:sldMkLst>
    <p188:txBody>
      <a:bodyPr/>
      <a:lstStyle/>
      <a:p>
        <a:r>
          <a:rPr lang="en-US"/>
          <a:t>Gillian</a:t>
        </a:r>
      </a:p>
    </p188:txBody>
  </p188:cm>
</p188:cmLst>
</file>

<file path=ppt/comments/modernComment_105_EB18E8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6E0197-25EC-4496-8EA5-6A4364007A31}" authorId="{58E424FC-C8AD-F157-7DFD-8C2B7CE7E081}" created="2022-08-12T21:07:11.158">
    <pc:sldMkLst xmlns:pc="http://schemas.microsoft.com/office/powerpoint/2013/main/command">
      <pc:docMk/>
      <pc:sldMk cId="3944278261" sldId="261"/>
    </pc:sldMkLst>
    <p188:txBody>
      <a:bodyPr/>
      <a:lstStyle/>
      <a:p>
        <a:r>
          <a:rPr lang="en-US"/>
          <a:t>Jeanne</a:t>
        </a:r>
      </a:p>
    </p188:txBody>
  </p188:cm>
</p188:cmLst>
</file>

<file path=ppt/comments/modernComment_106_C994A6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2A2EB6-02B3-488A-8585-D5B7B254D4D6}" authorId="{95582667-6102-27E7-ED8E-01A166EB4B6B}" created="2022-08-09T16:22:3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81962321" sldId="262"/>
      <ac:spMk id="3" creationId="{9596F9BE-6FA8-AE1B-0AB5-B64139A4AFE2}"/>
    </ac:deMkLst>
    <p188:txBody>
      <a:bodyPr/>
      <a:lstStyle/>
      <a:p>
        <a:r>
          <a:rPr lang="en-US"/>
          <a:t>Jeanne</a:t>
        </a:r>
      </a:p>
    </p188:txBody>
  </p188:cm>
</p188:cmLst>
</file>

<file path=ppt/comments/modernComment_107_6B54EB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8CBDC9-F070-4D62-AF03-50EE7D18E3E7}" authorId="{95582667-6102-27E7-ED8E-01A166EB4B6B}" created="2022-08-09T16:34:48.6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00727511" sldId="263"/>
      <ac:spMk id="3" creationId="{F363077C-DA5D-5F91-5F6B-74CF16CCE82D}"/>
    </ac:deMkLst>
    <p188:replyLst>
      <p188:reply id="{F6749F41-2A47-473F-B61C-524B988D9C50}" authorId="{95582667-6102-27E7-ED8E-01A166EB4B6B}" created="2022-08-09T16:37:40.514">
        <p188:txBody>
          <a:bodyPr/>
          <a:lstStyle/>
          <a:p>
            <a:r>
              <a:rPr lang="en-US"/>
              <a:t>mention teens can co-sponsor each other in the beginning with the guidance of adult modelling recovery behavior</a:t>
            </a:r>
          </a:p>
        </p188:txBody>
      </p188:reply>
      <p188:reply id="{C1E7E804-118A-4917-A843-04E353C8F8D6}" authorId="{95582667-6102-27E7-ED8E-01A166EB4B6B}" created="2022-08-09T16:37:50.530">
        <p188:txBody>
          <a:bodyPr/>
          <a:lstStyle/>
          <a:p>
            <a:r>
              <a:rPr lang="en-US"/>
              <a:t>Katya ?</a:t>
            </a:r>
          </a:p>
        </p188:txBody>
      </p188:reply>
    </p188:replyLst>
    <p188:txBody>
      <a:bodyPr/>
      <a:lstStyle/>
      <a:p>
        <a:r>
          <a:rPr lang="en-US"/>
          <a:t>Elaborate no convicted felonies or have a history of sexual abuse</a:t>
        </a:r>
      </a:p>
    </p188:txBody>
  </p188:cm>
</p188:cmLst>
</file>

<file path=ppt/comments/modernComment_108_673D3B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8BF849-29AA-4B66-ABF8-C4B9D9A10A5F}" authorId="{58E424FC-C8AD-F157-7DFD-8C2B7CE7E081}" created="2022-08-12T21:10:51.590">
    <pc:sldMkLst xmlns:pc="http://schemas.microsoft.com/office/powerpoint/2013/main/command">
      <pc:docMk/>
      <pc:sldMk cId="1732066086" sldId="264"/>
    </pc:sldMkLst>
    <p188:txBody>
      <a:bodyPr/>
      <a:lstStyle/>
      <a:p>
        <a:r>
          <a:rPr lang="en-US"/>
          <a:t>Gillian</a:t>
        </a:r>
      </a:p>
    </p188:txBody>
  </p188:cm>
</p188:cmLst>
</file>

<file path=ppt/comments/modernComment_109_FD208D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672344-78B0-4634-B77D-5A18E4940CFD}" authorId="{95582667-6102-27E7-ED8E-01A166EB4B6B}" created="2022-08-09T16:54:08.827">
    <pc:sldMkLst xmlns:pc="http://schemas.microsoft.com/office/powerpoint/2013/main/command">
      <pc:docMk/>
      <pc:sldMk cId="4246768969" sldId="265"/>
    </pc:sldMkLst>
    <p188:txBody>
      <a:bodyPr/>
      <a:lstStyle/>
      <a:p>
        <a:r>
          <a:rPr lang="en-US"/>
          <a:t>Gillian</a:t>
        </a:r>
      </a:p>
    </p188:txBody>
  </p188:cm>
</p188:cmLst>
</file>

<file path=ppt/comments/modernComment_10A_714700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4DE76A-CB0B-44D8-94F7-7661536C5A77}" authorId="{58E424FC-C8AD-F157-7DFD-8C2B7CE7E081}" created="2022-08-18T00:28:50.081">
    <pc:sldMkLst xmlns:pc="http://schemas.microsoft.com/office/powerpoint/2013/main/command">
      <pc:docMk/>
      <pc:sldMk cId="1900478496" sldId="266"/>
    </pc:sldMkLst>
    <p188:txBody>
      <a:bodyPr/>
      <a:lstStyle/>
      <a:p>
        <a:r>
          <a:rPr lang="en-US"/>
          <a:t>Gillian</a:t>
        </a:r>
      </a:p>
    </p188:txBody>
  </p188:cm>
</p188:cmLst>
</file>

<file path=ppt/comments/modernComment_10B_7398B9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E7D57E-E518-4D7E-8858-C190A31F990D}" authorId="{58E424FC-C8AD-F157-7DFD-8C2B7CE7E081}" created="2022-08-12T20:25:48.1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39388829" sldId="267"/>
      <ac:spMk id="2" creationId="{2C6BD9AF-1CC1-C0A7-5762-114BA06A0737}"/>
    </ac:deMkLst>
    <p188:replyLst>
      <p188:reply id="{C133CB95-2FCB-4D04-89B7-AA12A81C404C}" authorId="{58E424FC-C8AD-F157-7DFD-8C2B7CE7E081}" created="2022-08-12T20:26:39.680">
        <p188:txBody>
          <a:bodyPr/>
          <a:lstStyle/>
          <a:p>
            <a:r>
              <a:rPr lang="en-US"/>
              <a:t>Template for meetings in any country or place</a:t>
            </a:r>
          </a:p>
        </p188:txBody>
      </p188:reply>
    </p188:replyLst>
    <p188:txBody>
      <a:bodyPr/>
      <a:lstStyle/>
      <a:p>
        <a:r>
          <a:rPr lang="en-US"/>
          <a:t>Florence</a:t>
        </a:r>
      </a:p>
    </p188:txBody>
  </p188:cm>
</p188:cmLst>
</file>

<file path=ppt/comments/modernComment_10C_B95F7A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6A4CD9-EE20-4F1F-87D0-2D72939F077C}" authorId="{58E424FC-C8AD-F157-7DFD-8C2B7CE7E081}" created="2022-08-12T21:09:44.586">
    <pc:sldMkLst xmlns:pc="http://schemas.microsoft.com/office/powerpoint/2013/main/command">
      <pc:docMk/>
      <pc:sldMk cId="3110042148" sldId="268"/>
    </pc:sldMkLst>
    <p188:txBody>
      <a:bodyPr/>
      <a:lstStyle/>
      <a:p>
        <a:r>
          <a:rPr lang="en-US"/>
          <a:t>katya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67C49-2EF5-4A76-B7DE-E88E9A1C09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E8DCD8-A010-4CC2-98C4-D071025F0260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Spanish Speaking Subgroup</a:t>
          </a:r>
          <a:endParaRPr lang="en-US" dirty="0"/>
        </a:p>
      </dgm:t>
    </dgm:pt>
    <dgm:pt modelId="{D54FA3EF-A81D-4362-8EDE-703AA4D0C180}" type="parTrans" cxnId="{AD7791D7-114C-4D8A-A237-7986EED71BF4}">
      <dgm:prSet/>
      <dgm:spPr/>
      <dgm:t>
        <a:bodyPr/>
        <a:lstStyle/>
        <a:p>
          <a:endParaRPr lang="en-US"/>
        </a:p>
      </dgm:t>
    </dgm:pt>
    <dgm:pt modelId="{68D52D7D-0697-46A0-B142-EAD55220F7B2}" type="sibTrans" cxnId="{AD7791D7-114C-4D8A-A237-7986EED71BF4}">
      <dgm:prSet/>
      <dgm:spPr/>
      <dgm:t>
        <a:bodyPr/>
        <a:lstStyle/>
        <a:p>
          <a:endParaRPr lang="en-US"/>
        </a:p>
      </dgm:t>
    </dgm:pt>
    <dgm:pt modelId="{86198B8A-2CB5-4660-8EA6-9CE6E834C679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Nadia R.- Argentina</a:t>
          </a:r>
          <a:endParaRPr lang="en-US" dirty="0"/>
        </a:p>
      </dgm:t>
    </dgm:pt>
    <dgm:pt modelId="{2B0BF91C-ADF7-4D62-A1B0-755582BCAA8C}" type="parTrans" cxnId="{37861245-55E9-471C-8E5F-BD6F71F5AEC5}">
      <dgm:prSet/>
      <dgm:spPr/>
      <dgm:t>
        <a:bodyPr/>
        <a:lstStyle/>
        <a:p>
          <a:endParaRPr lang="en-US"/>
        </a:p>
      </dgm:t>
    </dgm:pt>
    <dgm:pt modelId="{2AB30D4C-75E8-4D12-9DEF-81CCC52CD53B}" type="sibTrans" cxnId="{37861245-55E9-471C-8E5F-BD6F71F5AEC5}">
      <dgm:prSet/>
      <dgm:spPr/>
      <dgm:t>
        <a:bodyPr/>
        <a:lstStyle/>
        <a:p>
          <a:endParaRPr lang="en-US"/>
        </a:p>
      </dgm:t>
    </dgm:pt>
    <dgm:pt modelId="{9D71139F-F61A-4A77-BC9F-9D18609D906F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English Speaking Subgroup</a:t>
          </a:r>
          <a:endParaRPr lang="en-US" dirty="0"/>
        </a:p>
      </dgm:t>
    </dgm:pt>
    <dgm:pt modelId="{61A25DBE-485C-4B2E-9CC1-C1645C9A6CD8}" type="parTrans" cxnId="{9ADEB2AC-8BFC-467E-B4CC-77F981532B0A}">
      <dgm:prSet/>
      <dgm:spPr/>
      <dgm:t>
        <a:bodyPr/>
        <a:lstStyle/>
        <a:p>
          <a:endParaRPr lang="en-US"/>
        </a:p>
      </dgm:t>
    </dgm:pt>
    <dgm:pt modelId="{7013BFE0-3B3F-48DD-B8CB-ACB5E8F5E1D3}" type="sibTrans" cxnId="{9ADEB2AC-8BFC-467E-B4CC-77F981532B0A}">
      <dgm:prSet/>
      <dgm:spPr/>
      <dgm:t>
        <a:bodyPr/>
        <a:lstStyle/>
        <a:p>
          <a:endParaRPr lang="en-US"/>
        </a:p>
      </dgm:t>
    </dgm:pt>
    <dgm:pt modelId="{AFE8C4F5-495C-427A-A06B-CE948BA96793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Gillian A. - UK</a:t>
          </a:r>
          <a:endParaRPr lang="en-US" dirty="0"/>
        </a:p>
      </dgm:t>
    </dgm:pt>
    <dgm:pt modelId="{54C1412C-F07C-4CF2-84CB-EAA8BD9C0BE8}" type="parTrans" cxnId="{90C303F7-E745-429A-99C5-B6A4AFBFCA6C}">
      <dgm:prSet/>
      <dgm:spPr/>
      <dgm:t>
        <a:bodyPr/>
        <a:lstStyle/>
        <a:p>
          <a:endParaRPr lang="en-US"/>
        </a:p>
      </dgm:t>
    </dgm:pt>
    <dgm:pt modelId="{B548231C-09F9-4038-A01A-B83D4EAB2C9E}" type="sibTrans" cxnId="{90C303F7-E745-429A-99C5-B6A4AFBFCA6C}">
      <dgm:prSet/>
      <dgm:spPr/>
      <dgm:t>
        <a:bodyPr/>
        <a:lstStyle/>
        <a:p>
          <a:endParaRPr lang="en-US"/>
        </a:p>
      </dgm:t>
    </dgm:pt>
    <dgm:pt modelId="{7444A9FD-4AC5-4A48-AEE7-0CFB5685654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Rosa S. - California (SoCal)</a:t>
          </a:r>
        </a:p>
      </dgm:t>
    </dgm:pt>
    <dgm:pt modelId="{7F1BA5EA-6B74-4E12-852A-5A6BA4F08F7C}" type="parTrans" cxnId="{AED6C60F-43C9-4285-B35D-C98DBF9119D3}">
      <dgm:prSet/>
      <dgm:spPr/>
    </dgm:pt>
    <dgm:pt modelId="{6556994C-C818-4F8E-BB87-E27553AAC038}" type="sibTrans" cxnId="{AED6C60F-43C9-4285-B35D-C98DBF9119D3}">
      <dgm:prSet/>
      <dgm:spPr/>
    </dgm:pt>
    <dgm:pt modelId="{221DD4B9-9BCA-4C20-9045-B5CEE357582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Marilyn C. - Guatemala</a:t>
          </a:r>
          <a:endParaRPr lang="en-US" dirty="0"/>
        </a:p>
      </dgm:t>
    </dgm:pt>
    <dgm:pt modelId="{D665A57B-D525-49B7-8EA0-38DF35A8BD7F}" type="parTrans" cxnId="{3F0666DF-62E0-433A-98CD-18F27E153118}">
      <dgm:prSet/>
      <dgm:spPr/>
    </dgm:pt>
    <dgm:pt modelId="{90A1A0B6-A2BA-4F36-93DC-75974A448223}" type="sibTrans" cxnId="{3F0666DF-62E0-433A-98CD-18F27E153118}">
      <dgm:prSet/>
      <dgm:spPr/>
    </dgm:pt>
    <dgm:pt modelId="{E67ACB5C-BDA7-4AC4-B983-60F970876F0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Jeanne B. - Tennessee</a:t>
          </a:r>
        </a:p>
      </dgm:t>
    </dgm:pt>
    <dgm:pt modelId="{A9B1186E-9877-4288-9183-83628784D4EF}" type="parTrans" cxnId="{A7633526-27F7-4036-9859-2053728929B4}">
      <dgm:prSet/>
      <dgm:spPr/>
    </dgm:pt>
    <dgm:pt modelId="{180E3602-9CB2-4C6A-8525-54E6AF00CF5E}" type="sibTrans" cxnId="{A7633526-27F7-4036-9859-2053728929B4}">
      <dgm:prSet/>
      <dgm:spPr/>
    </dgm:pt>
    <dgm:pt modelId="{57AD48AF-978D-4AA1-AB37-0E0C741D2EC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Florence F. - Maryland</a:t>
          </a:r>
          <a:endParaRPr lang="en-US" dirty="0"/>
        </a:p>
      </dgm:t>
    </dgm:pt>
    <dgm:pt modelId="{E34F58AE-1121-49C9-8947-203FB3A3A59B}" type="parTrans" cxnId="{856966E5-1CF7-4A30-8898-AC11A0735C6D}">
      <dgm:prSet/>
      <dgm:spPr/>
    </dgm:pt>
    <dgm:pt modelId="{F9E89603-2283-467D-BB61-F7832FE7E9A7}" type="sibTrans" cxnId="{856966E5-1CF7-4A30-8898-AC11A0735C6D}">
      <dgm:prSet/>
      <dgm:spPr/>
    </dgm:pt>
    <dgm:pt modelId="{21D8A410-5180-4267-988D-7190E1D25864}">
      <dgm:prSet phldr="0"/>
      <dgm:spPr/>
      <dgm:t>
        <a:bodyPr/>
        <a:lstStyle/>
        <a:p>
          <a:pPr rtl="0"/>
          <a:endParaRPr lang="en-US" dirty="0">
            <a:latin typeface="Calibri Light" panose="020F0302020204030204"/>
          </a:endParaRPr>
        </a:p>
      </dgm:t>
    </dgm:pt>
    <dgm:pt modelId="{1718587C-78F1-4AE7-83DB-5D77F3690777}" type="parTrans" cxnId="{BA4B5FBA-9FAC-498C-A587-FFCA1D3C154C}">
      <dgm:prSet/>
      <dgm:spPr/>
    </dgm:pt>
    <dgm:pt modelId="{006A6B43-C613-4130-B520-C7A0C94EFDC2}" type="sibTrans" cxnId="{BA4B5FBA-9FAC-498C-A587-FFCA1D3C154C}">
      <dgm:prSet/>
      <dgm:spPr/>
    </dgm:pt>
    <dgm:pt modelId="{47AFF3A5-1B66-479C-AAB4-6120665E3B7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Katya R. - Mexico</a:t>
          </a:r>
          <a:endParaRPr lang="en-US" dirty="0"/>
        </a:p>
      </dgm:t>
    </dgm:pt>
    <dgm:pt modelId="{B33D856D-BD31-470E-BE0D-EDB278D3AA6D}" type="parTrans" cxnId="{14D029BE-554A-4B4A-A6B0-F036B0B09339}">
      <dgm:prSet/>
      <dgm:spPr/>
    </dgm:pt>
    <dgm:pt modelId="{AF28C43B-DCA6-42D3-836E-3E905E9E16D0}" type="sibTrans" cxnId="{14D029BE-554A-4B4A-A6B0-F036B0B09339}">
      <dgm:prSet/>
      <dgm:spPr/>
    </dgm:pt>
    <dgm:pt modelId="{622B22DE-8211-44B6-AC5F-1ED00CE91882}" type="pres">
      <dgm:prSet presAssocID="{20867C49-2EF5-4A76-B7DE-E88E9A1C09F0}" presName="linear" presStyleCnt="0">
        <dgm:presLayoutVars>
          <dgm:dir/>
          <dgm:animLvl val="lvl"/>
          <dgm:resizeHandles val="exact"/>
        </dgm:presLayoutVars>
      </dgm:prSet>
      <dgm:spPr/>
    </dgm:pt>
    <dgm:pt modelId="{FE1CFB8F-161D-4342-8D21-42A147F6EC3B}" type="pres">
      <dgm:prSet presAssocID="{F6E8DCD8-A010-4CC2-98C4-D071025F0260}" presName="parentLin" presStyleCnt="0"/>
      <dgm:spPr/>
    </dgm:pt>
    <dgm:pt modelId="{66054900-9C61-432E-A37D-5666F364AD9A}" type="pres">
      <dgm:prSet presAssocID="{F6E8DCD8-A010-4CC2-98C4-D071025F0260}" presName="parentLeftMargin" presStyleLbl="node1" presStyleIdx="0" presStyleCnt="2"/>
      <dgm:spPr/>
    </dgm:pt>
    <dgm:pt modelId="{B115D9C7-53B9-4EC3-A705-E35818BB2072}" type="pres">
      <dgm:prSet presAssocID="{F6E8DCD8-A010-4CC2-98C4-D071025F02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E611B6-7DF6-49EC-ACC3-4E38992A1DFE}" type="pres">
      <dgm:prSet presAssocID="{F6E8DCD8-A010-4CC2-98C4-D071025F0260}" presName="negativeSpace" presStyleCnt="0"/>
      <dgm:spPr/>
    </dgm:pt>
    <dgm:pt modelId="{DCAC1F39-C96D-4F3E-A4D2-81F1BFB57D6C}" type="pres">
      <dgm:prSet presAssocID="{F6E8DCD8-A010-4CC2-98C4-D071025F0260}" presName="childText" presStyleLbl="conFgAcc1" presStyleIdx="0" presStyleCnt="2">
        <dgm:presLayoutVars>
          <dgm:bulletEnabled val="1"/>
        </dgm:presLayoutVars>
      </dgm:prSet>
      <dgm:spPr/>
    </dgm:pt>
    <dgm:pt modelId="{FAB530D3-BDD7-4E00-B8AD-A190176FAEE1}" type="pres">
      <dgm:prSet presAssocID="{68D52D7D-0697-46A0-B142-EAD55220F7B2}" presName="spaceBetweenRectangles" presStyleCnt="0"/>
      <dgm:spPr/>
    </dgm:pt>
    <dgm:pt modelId="{165DEF4B-D94E-4BF7-9956-DFF44F6061E3}" type="pres">
      <dgm:prSet presAssocID="{9D71139F-F61A-4A77-BC9F-9D18609D906F}" presName="parentLin" presStyleCnt="0"/>
      <dgm:spPr/>
    </dgm:pt>
    <dgm:pt modelId="{44B9CFF9-43AF-4917-92FD-3533EDCEFD71}" type="pres">
      <dgm:prSet presAssocID="{9D71139F-F61A-4A77-BC9F-9D18609D906F}" presName="parentLeftMargin" presStyleLbl="node1" presStyleIdx="0" presStyleCnt="2"/>
      <dgm:spPr/>
    </dgm:pt>
    <dgm:pt modelId="{84999EBB-1002-4998-91BE-B2AB2ABB8573}" type="pres">
      <dgm:prSet presAssocID="{9D71139F-F61A-4A77-BC9F-9D18609D906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807515-97DC-4717-955F-547B2AFE9482}" type="pres">
      <dgm:prSet presAssocID="{9D71139F-F61A-4A77-BC9F-9D18609D906F}" presName="negativeSpace" presStyleCnt="0"/>
      <dgm:spPr/>
    </dgm:pt>
    <dgm:pt modelId="{719713DF-1469-4C57-9690-E34E190D5672}" type="pres">
      <dgm:prSet presAssocID="{9D71139F-F61A-4A77-BC9F-9D18609D906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CB97808-B401-4827-BB14-F9721760EB05}" type="presOf" srcId="{9D71139F-F61A-4A77-BC9F-9D18609D906F}" destId="{44B9CFF9-43AF-4917-92FD-3533EDCEFD71}" srcOrd="0" destOrd="0" presId="urn:microsoft.com/office/officeart/2005/8/layout/list1"/>
    <dgm:cxn modelId="{AED6C60F-43C9-4285-B35D-C98DBF9119D3}" srcId="{F6E8DCD8-A010-4CC2-98C4-D071025F0260}" destId="{7444A9FD-4AC5-4A48-AEE7-0CFB5685654F}" srcOrd="1" destOrd="0" parTransId="{7F1BA5EA-6B74-4E12-852A-5A6BA4F08F7C}" sibTransId="{6556994C-C818-4F8E-BB87-E27553AAC038}"/>
    <dgm:cxn modelId="{A7633526-27F7-4036-9859-2053728929B4}" srcId="{9D71139F-F61A-4A77-BC9F-9D18609D906F}" destId="{E67ACB5C-BDA7-4AC4-B983-60F970876F0A}" srcOrd="2" destOrd="0" parTransId="{A9B1186E-9877-4288-9183-83628784D4EF}" sibTransId="{180E3602-9CB2-4C6A-8525-54E6AF00CF5E}"/>
    <dgm:cxn modelId="{74EF4931-10DD-43BB-B4BF-7057EA4EA6D1}" type="presOf" srcId="{7444A9FD-4AC5-4A48-AEE7-0CFB5685654F}" destId="{DCAC1F39-C96D-4F3E-A4D2-81F1BFB57D6C}" srcOrd="0" destOrd="1" presId="urn:microsoft.com/office/officeart/2005/8/layout/list1"/>
    <dgm:cxn modelId="{37861245-55E9-471C-8E5F-BD6F71F5AEC5}" srcId="{F6E8DCD8-A010-4CC2-98C4-D071025F0260}" destId="{86198B8A-2CB5-4660-8EA6-9CE6E834C679}" srcOrd="0" destOrd="0" parTransId="{2B0BF91C-ADF7-4D62-A1B0-755582BCAA8C}" sibTransId="{2AB30D4C-75E8-4D12-9DEF-81CCC52CD53B}"/>
    <dgm:cxn modelId="{4B0F8475-57D5-42B3-942C-5485AA7E3A93}" type="presOf" srcId="{21D8A410-5180-4267-988D-7190E1D25864}" destId="{719713DF-1469-4C57-9690-E34E190D5672}" srcOrd="0" destOrd="4" presId="urn:microsoft.com/office/officeart/2005/8/layout/list1"/>
    <dgm:cxn modelId="{704FB577-BF5F-43A7-82D7-9CA6E77A2639}" type="presOf" srcId="{221DD4B9-9BCA-4C20-9045-B5CEE357582B}" destId="{DCAC1F39-C96D-4F3E-A4D2-81F1BFB57D6C}" srcOrd="0" destOrd="2" presId="urn:microsoft.com/office/officeart/2005/8/layout/list1"/>
    <dgm:cxn modelId="{3446697D-3131-471C-B6EA-F1ED6CEC72A7}" type="presOf" srcId="{20867C49-2EF5-4A76-B7DE-E88E9A1C09F0}" destId="{622B22DE-8211-44B6-AC5F-1ED00CE91882}" srcOrd="0" destOrd="0" presId="urn:microsoft.com/office/officeart/2005/8/layout/list1"/>
    <dgm:cxn modelId="{7E19568D-F939-4403-851C-A02B3AE28B12}" type="presOf" srcId="{E67ACB5C-BDA7-4AC4-B983-60F970876F0A}" destId="{719713DF-1469-4C57-9690-E34E190D5672}" srcOrd="0" destOrd="2" presId="urn:microsoft.com/office/officeart/2005/8/layout/list1"/>
    <dgm:cxn modelId="{0F416794-975E-4C54-8742-9218D89CED3C}" type="presOf" srcId="{AFE8C4F5-495C-427A-A06B-CE948BA96793}" destId="{719713DF-1469-4C57-9690-E34E190D5672}" srcOrd="0" destOrd="1" presId="urn:microsoft.com/office/officeart/2005/8/layout/list1"/>
    <dgm:cxn modelId="{9ADEB2AC-8BFC-467E-B4CC-77F981532B0A}" srcId="{20867C49-2EF5-4A76-B7DE-E88E9A1C09F0}" destId="{9D71139F-F61A-4A77-BC9F-9D18609D906F}" srcOrd="1" destOrd="0" parTransId="{61A25DBE-485C-4B2E-9CC1-C1645C9A6CD8}" sibTransId="{7013BFE0-3B3F-48DD-B8CB-ACB5E8F5E1D3}"/>
    <dgm:cxn modelId="{BA4B5FBA-9FAC-498C-A587-FFCA1D3C154C}" srcId="{57AD48AF-978D-4AA1-AB37-0E0C741D2EC3}" destId="{21D8A410-5180-4267-988D-7190E1D25864}" srcOrd="0" destOrd="0" parTransId="{1718587C-78F1-4AE7-83DB-5D77F3690777}" sibTransId="{006A6B43-C613-4130-B520-C7A0C94EFDC2}"/>
    <dgm:cxn modelId="{14D029BE-554A-4B4A-A6B0-F036B0B09339}" srcId="{9D71139F-F61A-4A77-BC9F-9D18609D906F}" destId="{47AFF3A5-1B66-479C-AAB4-6120665E3B78}" srcOrd="0" destOrd="0" parTransId="{B33D856D-BD31-470E-BE0D-EDB278D3AA6D}" sibTransId="{AF28C43B-DCA6-42D3-836E-3E905E9E16D0}"/>
    <dgm:cxn modelId="{A156CFC8-B056-48C1-B287-2778346D7408}" type="presOf" srcId="{47AFF3A5-1B66-479C-AAB4-6120665E3B78}" destId="{719713DF-1469-4C57-9690-E34E190D5672}" srcOrd="0" destOrd="0" presId="urn:microsoft.com/office/officeart/2005/8/layout/list1"/>
    <dgm:cxn modelId="{AD7791D7-114C-4D8A-A237-7986EED71BF4}" srcId="{20867C49-2EF5-4A76-B7DE-E88E9A1C09F0}" destId="{F6E8DCD8-A010-4CC2-98C4-D071025F0260}" srcOrd="0" destOrd="0" parTransId="{D54FA3EF-A81D-4362-8EDE-703AA4D0C180}" sibTransId="{68D52D7D-0697-46A0-B142-EAD55220F7B2}"/>
    <dgm:cxn modelId="{3F0666DF-62E0-433A-98CD-18F27E153118}" srcId="{F6E8DCD8-A010-4CC2-98C4-D071025F0260}" destId="{221DD4B9-9BCA-4C20-9045-B5CEE357582B}" srcOrd="2" destOrd="0" parTransId="{D665A57B-D525-49B7-8EA0-38DF35A8BD7F}" sibTransId="{90A1A0B6-A2BA-4F36-93DC-75974A448223}"/>
    <dgm:cxn modelId="{DB8C7BE2-6F0F-4CB9-9998-D66518C49ADB}" type="presOf" srcId="{F6E8DCD8-A010-4CC2-98C4-D071025F0260}" destId="{66054900-9C61-432E-A37D-5666F364AD9A}" srcOrd="0" destOrd="0" presId="urn:microsoft.com/office/officeart/2005/8/layout/list1"/>
    <dgm:cxn modelId="{856966E5-1CF7-4A30-8898-AC11A0735C6D}" srcId="{9D71139F-F61A-4A77-BC9F-9D18609D906F}" destId="{57AD48AF-978D-4AA1-AB37-0E0C741D2EC3}" srcOrd="3" destOrd="0" parTransId="{E34F58AE-1121-49C9-8947-203FB3A3A59B}" sibTransId="{F9E89603-2283-467D-BB61-F7832FE7E9A7}"/>
    <dgm:cxn modelId="{A55977E5-C2F4-4454-B91D-963DD1E5206D}" type="presOf" srcId="{57AD48AF-978D-4AA1-AB37-0E0C741D2EC3}" destId="{719713DF-1469-4C57-9690-E34E190D5672}" srcOrd="0" destOrd="3" presId="urn:microsoft.com/office/officeart/2005/8/layout/list1"/>
    <dgm:cxn modelId="{342567F2-7A60-4FB5-810C-0A5B998DAF23}" type="presOf" srcId="{F6E8DCD8-A010-4CC2-98C4-D071025F0260}" destId="{B115D9C7-53B9-4EC3-A705-E35818BB2072}" srcOrd="1" destOrd="0" presId="urn:microsoft.com/office/officeart/2005/8/layout/list1"/>
    <dgm:cxn modelId="{90C303F7-E745-429A-99C5-B6A4AFBFCA6C}" srcId="{9D71139F-F61A-4A77-BC9F-9D18609D906F}" destId="{AFE8C4F5-495C-427A-A06B-CE948BA96793}" srcOrd="1" destOrd="0" parTransId="{54C1412C-F07C-4CF2-84CB-EAA8BD9C0BE8}" sibTransId="{B548231C-09F9-4038-A01A-B83D4EAB2C9E}"/>
    <dgm:cxn modelId="{47F1ACF7-D147-42B4-8C1D-8BB9EA550A42}" type="presOf" srcId="{9D71139F-F61A-4A77-BC9F-9D18609D906F}" destId="{84999EBB-1002-4998-91BE-B2AB2ABB8573}" srcOrd="1" destOrd="0" presId="urn:microsoft.com/office/officeart/2005/8/layout/list1"/>
    <dgm:cxn modelId="{A50255FC-A26C-4132-ACB0-AB975CA50932}" type="presOf" srcId="{86198B8A-2CB5-4660-8EA6-9CE6E834C679}" destId="{DCAC1F39-C96D-4F3E-A4D2-81F1BFB57D6C}" srcOrd="0" destOrd="0" presId="urn:microsoft.com/office/officeart/2005/8/layout/list1"/>
    <dgm:cxn modelId="{9A69E944-66BB-46C2-952B-A38594AFB7D5}" type="presParOf" srcId="{622B22DE-8211-44B6-AC5F-1ED00CE91882}" destId="{FE1CFB8F-161D-4342-8D21-42A147F6EC3B}" srcOrd="0" destOrd="0" presId="urn:microsoft.com/office/officeart/2005/8/layout/list1"/>
    <dgm:cxn modelId="{DF97B586-F0B2-4B24-9800-F3741BF96F40}" type="presParOf" srcId="{FE1CFB8F-161D-4342-8D21-42A147F6EC3B}" destId="{66054900-9C61-432E-A37D-5666F364AD9A}" srcOrd="0" destOrd="0" presId="urn:microsoft.com/office/officeart/2005/8/layout/list1"/>
    <dgm:cxn modelId="{F0E8FCAF-1455-4EE8-B0CD-DAF4B3FECE56}" type="presParOf" srcId="{FE1CFB8F-161D-4342-8D21-42A147F6EC3B}" destId="{B115D9C7-53B9-4EC3-A705-E35818BB2072}" srcOrd="1" destOrd="0" presId="urn:microsoft.com/office/officeart/2005/8/layout/list1"/>
    <dgm:cxn modelId="{13056B29-5C17-4432-8F6D-A9B49F54AA81}" type="presParOf" srcId="{622B22DE-8211-44B6-AC5F-1ED00CE91882}" destId="{61E611B6-7DF6-49EC-ACC3-4E38992A1DFE}" srcOrd="1" destOrd="0" presId="urn:microsoft.com/office/officeart/2005/8/layout/list1"/>
    <dgm:cxn modelId="{BB7A4CFF-8832-425F-AA75-B155E17F33E3}" type="presParOf" srcId="{622B22DE-8211-44B6-AC5F-1ED00CE91882}" destId="{DCAC1F39-C96D-4F3E-A4D2-81F1BFB57D6C}" srcOrd="2" destOrd="0" presId="urn:microsoft.com/office/officeart/2005/8/layout/list1"/>
    <dgm:cxn modelId="{DBB630C9-18E8-41F9-82C6-694AB24972E0}" type="presParOf" srcId="{622B22DE-8211-44B6-AC5F-1ED00CE91882}" destId="{FAB530D3-BDD7-4E00-B8AD-A190176FAEE1}" srcOrd="3" destOrd="0" presId="urn:microsoft.com/office/officeart/2005/8/layout/list1"/>
    <dgm:cxn modelId="{73E9E362-6EDF-42CB-AADD-E621DF7DCCF1}" type="presParOf" srcId="{622B22DE-8211-44B6-AC5F-1ED00CE91882}" destId="{165DEF4B-D94E-4BF7-9956-DFF44F6061E3}" srcOrd="4" destOrd="0" presId="urn:microsoft.com/office/officeart/2005/8/layout/list1"/>
    <dgm:cxn modelId="{AA657B82-11F4-473E-A29A-D03A6C0048AF}" type="presParOf" srcId="{165DEF4B-D94E-4BF7-9956-DFF44F6061E3}" destId="{44B9CFF9-43AF-4917-92FD-3533EDCEFD71}" srcOrd="0" destOrd="0" presId="urn:microsoft.com/office/officeart/2005/8/layout/list1"/>
    <dgm:cxn modelId="{DD9D9F0B-4774-46FF-BA15-71B0D5339F1C}" type="presParOf" srcId="{165DEF4B-D94E-4BF7-9956-DFF44F6061E3}" destId="{84999EBB-1002-4998-91BE-B2AB2ABB8573}" srcOrd="1" destOrd="0" presId="urn:microsoft.com/office/officeart/2005/8/layout/list1"/>
    <dgm:cxn modelId="{81CA43BC-4334-4067-902E-67ECF618CFD5}" type="presParOf" srcId="{622B22DE-8211-44B6-AC5F-1ED00CE91882}" destId="{8A807515-97DC-4717-955F-547B2AFE9482}" srcOrd="5" destOrd="0" presId="urn:microsoft.com/office/officeart/2005/8/layout/list1"/>
    <dgm:cxn modelId="{E82EC222-5573-4B49-A28C-4512C10E2A1A}" type="presParOf" srcId="{622B22DE-8211-44B6-AC5F-1ED00CE91882}" destId="{719713DF-1469-4C57-9690-E34E190D56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018F9-F036-44D8-A52C-451EAE64269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140AB9-7C7F-4F81-907A-C811BF186753}">
      <dgm:prSet/>
      <dgm:spPr/>
      <dgm:t>
        <a:bodyPr/>
        <a:lstStyle/>
        <a:p>
          <a:r>
            <a:rPr lang="en-US" dirty="0"/>
            <a:t>Reach</a:t>
          </a:r>
        </a:p>
      </dgm:t>
    </dgm:pt>
    <dgm:pt modelId="{2AA800ED-15BB-4B84-864C-E8467B5232AF}" type="parTrans" cxnId="{BAF3CAEC-CFFD-4F93-BA76-97DB23C3C353}">
      <dgm:prSet/>
      <dgm:spPr/>
      <dgm:t>
        <a:bodyPr/>
        <a:lstStyle/>
        <a:p>
          <a:endParaRPr lang="en-US"/>
        </a:p>
      </dgm:t>
    </dgm:pt>
    <dgm:pt modelId="{9C9A5D9F-0274-46F0-ADD1-75562381BF3E}" type="sibTrans" cxnId="{BAF3CAEC-CFFD-4F93-BA76-97DB23C3C353}">
      <dgm:prSet/>
      <dgm:spPr/>
      <dgm:t>
        <a:bodyPr/>
        <a:lstStyle/>
        <a:p>
          <a:endParaRPr lang="en-US"/>
        </a:p>
      </dgm:t>
    </dgm:pt>
    <dgm:pt modelId="{DCF1C41D-566E-427B-B3A1-2846E62E31B7}">
      <dgm:prSet/>
      <dgm:spPr/>
      <dgm:t>
        <a:bodyPr/>
        <a:lstStyle/>
        <a:p>
          <a:r>
            <a:rPr lang="en-US" dirty="0"/>
            <a:t>Reach young people around the world by offering age appropriate meetings that are safe for </a:t>
          </a:r>
          <a:r>
            <a:rPr lang="en-US" dirty="0" err="1"/>
            <a:t>CoDAteens</a:t>
          </a:r>
          <a:r>
            <a:rPr lang="en-US" dirty="0"/>
            <a:t> to share</a:t>
          </a:r>
        </a:p>
      </dgm:t>
    </dgm:pt>
    <dgm:pt modelId="{E35E9AB6-1A24-4068-8175-95584D410DB9}" type="parTrans" cxnId="{522FFB99-EBF0-466B-B134-19364541010E}">
      <dgm:prSet/>
      <dgm:spPr/>
      <dgm:t>
        <a:bodyPr/>
        <a:lstStyle/>
        <a:p>
          <a:endParaRPr lang="en-US"/>
        </a:p>
      </dgm:t>
    </dgm:pt>
    <dgm:pt modelId="{FC4FC627-E845-485D-BADE-87AA7636EEF6}" type="sibTrans" cxnId="{522FFB99-EBF0-466B-B134-19364541010E}">
      <dgm:prSet/>
      <dgm:spPr/>
      <dgm:t>
        <a:bodyPr/>
        <a:lstStyle/>
        <a:p>
          <a:endParaRPr lang="en-US"/>
        </a:p>
      </dgm:t>
    </dgm:pt>
    <dgm:pt modelId="{1775EFB9-E250-4897-9BBC-48F54F78AD6E}">
      <dgm:prSet/>
      <dgm:spPr/>
      <dgm:t>
        <a:bodyPr/>
        <a:lstStyle/>
        <a:p>
          <a:r>
            <a:rPr lang="en-US" dirty="0"/>
            <a:t>Develop</a:t>
          </a:r>
        </a:p>
      </dgm:t>
    </dgm:pt>
    <dgm:pt modelId="{84019DA5-55FB-4A8E-B835-B90D127FF847}" type="parTrans" cxnId="{9C1E6E09-3C19-42AC-BEE5-E0AC4E67CA6C}">
      <dgm:prSet/>
      <dgm:spPr/>
      <dgm:t>
        <a:bodyPr/>
        <a:lstStyle/>
        <a:p>
          <a:endParaRPr lang="en-US"/>
        </a:p>
      </dgm:t>
    </dgm:pt>
    <dgm:pt modelId="{A1DCDAE2-3034-4B08-BAFC-B7BEC4303D09}" type="sibTrans" cxnId="{9C1E6E09-3C19-42AC-BEE5-E0AC4E67CA6C}">
      <dgm:prSet/>
      <dgm:spPr/>
      <dgm:t>
        <a:bodyPr/>
        <a:lstStyle/>
        <a:p>
          <a:endParaRPr lang="en-US"/>
        </a:p>
      </dgm:t>
    </dgm:pt>
    <dgm:pt modelId="{06A5C42B-CF32-4A39-9708-C863754B0E7C}">
      <dgm:prSet/>
      <dgm:spPr/>
      <dgm:t>
        <a:bodyPr/>
        <a:lstStyle/>
        <a:p>
          <a:r>
            <a:rPr lang="en-US" dirty="0"/>
            <a:t>Develop structure for </a:t>
          </a:r>
          <a:r>
            <a:rPr lang="en-US" dirty="0" err="1"/>
            <a:t>CoDAteen</a:t>
          </a:r>
        </a:p>
      </dgm:t>
    </dgm:pt>
    <dgm:pt modelId="{32ECA578-7910-4CB7-8982-F40CBA1EEF7C}" type="parTrans" cxnId="{3434731C-816A-4ECA-978B-B6495FC5C74A}">
      <dgm:prSet/>
      <dgm:spPr/>
      <dgm:t>
        <a:bodyPr/>
        <a:lstStyle/>
        <a:p>
          <a:endParaRPr lang="en-US"/>
        </a:p>
      </dgm:t>
    </dgm:pt>
    <dgm:pt modelId="{1DAE1F2C-F913-4021-A73A-38EF3C565102}" type="sibTrans" cxnId="{3434731C-816A-4ECA-978B-B6495FC5C74A}">
      <dgm:prSet/>
      <dgm:spPr/>
      <dgm:t>
        <a:bodyPr/>
        <a:lstStyle/>
        <a:p>
          <a:endParaRPr lang="en-US"/>
        </a:p>
      </dgm:t>
    </dgm:pt>
    <dgm:pt modelId="{F07BA94B-971E-4641-B983-57C787FA1949}">
      <dgm:prSet/>
      <dgm:spPr/>
      <dgm:t>
        <a:bodyPr/>
        <a:lstStyle/>
        <a:p>
          <a:r>
            <a:rPr lang="en-US" dirty="0">
              <a:latin typeface="Calibri Light" panose="020F0302020204030204"/>
            </a:rPr>
            <a:t>Adapt</a:t>
          </a:r>
          <a:endParaRPr lang="en-US" dirty="0"/>
        </a:p>
      </dgm:t>
    </dgm:pt>
    <dgm:pt modelId="{4AFDF37C-E373-4EFE-85DE-E576F0CB5392}" type="parTrans" cxnId="{6972D711-318E-460C-AF00-F9801F8A5774}">
      <dgm:prSet/>
      <dgm:spPr/>
      <dgm:t>
        <a:bodyPr/>
        <a:lstStyle/>
        <a:p>
          <a:endParaRPr lang="en-US"/>
        </a:p>
      </dgm:t>
    </dgm:pt>
    <dgm:pt modelId="{577EB793-1319-4DBC-BFB7-8E4663CE3182}" type="sibTrans" cxnId="{6972D711-318E-460C-AF00-F9801F8A5774}">
      <dgm:prSet/>
      <dgm:spPr/>
      <dgm:t>
        <a:bodyPr/>
        <a:lstStyle/>
        <a:p>
          <a:endParaRPr lang="en-US"/>
        </a:p>
      </dgm:t>
    </dgm:pt>
    <dgm:pt modelId="{5127D726-FB75-476C-ADAF-27101E4ED4C9}">
      <dgm:prSet/>
      <dgm:spPr/>
      <dgm:t>
        <a:bodyPr/>
        <a:lstStyle/>
        <a:p>
          <a:r>
            <a:rPr lang="en-US" dirty="0"/>
            <a:t>Adapt and develop the best processes and resources to reach codependent teens and keep </a:t>
          </a:r>
          <a:r>
            <a:rPr lang="en-US" dirty="0" err="1"/>
            <a:t>CoDAteens</a:t>
          </a:r>
          <a:r>
            <a:rPr lang="en-US" dirty="0"/>
            <a:t> safe </a:t>
          </a:r>
        </a:p>
      </dgm:t>
    </dgm:pt>
    <dgm:pt modelId="{097866E5-FDC9-4BE1-8027-08FC0F006724}" type="parTrans" cxnId="{202D0946-AB94-4F77-BDD7-1BF60EF922FA}">
      <dgm:prSet/>
      <dgm:spPr/>
      <dgm:t>
        <a:bodyPr/>
        <a:lstStyle/>
        <a:p>
          <a:endParaRPr lang="en-US"/>
        </a:p>
      </dgm:t>
    </dgm:pt>
    <dgm:pt modelId="{D38C2ADF-BB26-4D3F-9E01-1FC39ED9F8B8}" type="sibTrans" cxnId="{202D0946-AB94-4F77-BDD7-1BF60EF922FA}">
      <dgm:prSet/>
      <dgm:spPr/>
      <dgm:t>
        <a:bodyPr/>
        <a:lstStyle/>
        <a:p>
          <a:endParaRPr lang="en-US"/>
        </a:p>
      </dgm:t>
    </dgm:pt>
    <dgm:pt modelId="{6CCE3BA4-138B-4E07-B292-E1B11F0DEF4C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5DEB6885-4FE5-404B-9066-6A685474E4EB}" type="parTrans" cxnId="{CEF46D73-70D4-46AB-BA75-F6A96FE20FA0}">
      <dgm:prSet/>
      <dgm:spPr/>
      <dgm:t>
        <a:bodyPr/>
        <a:lstStyle/>
        <a:p>
          <a:endParaRPr lang="en-US"/>
        </a:p>
      </dgm:t>
    </dgm:pt>
    <dgm:pt modelId="{8D635060-2A8E-468A-96B5-B37DFF27FE0B}" type="sibTrans" cxnId="{CEF46D73-70D4-46AB-BA75-F6A96FE20FA0}">
      <dgm:prSet/>
      <dgm:spPr/>
      <dgm:t>
        <a:bodyPr/>
        <a:lstStyle/>
        <a:p>
          <a:endParaRPr lang="en-US"/>
        </a:p>
      </dgm:t>
    </dgm:pt>
    <dgm:pt modelId="{86FD7FC8-B9D2-4995-AB71-F638FB4C0CDE}">
      <dgm:prSet/>
      <dgm:spPr/>
      <dgm:t>
        <a:bodyPr/>
        <a:lstStyle/>
        <a:p>
          <a:r>
            <a:rPr lang="en-US" dirty="0"/>
            <a:t>Support </a:t>
          </a:r>
          <a:r>
            <a:rPr lang="en-US" dirty="0" err="1"/>
            <a:t>CoDAteen</a:t>
          </a:r>
          <a:r>
            <a:rPr lang="en-US" dirty="0"/>
            <a:t> meetings already established and to help start new meetings</a:t>
          </a:r>
        </a:p>
      </dgm:t>
    </dgm:pt>
    <dgm:pt modelId="{D96E819B-C797-490B-8D1A-4D5814169282}" type="parTrans" cxnId="{21FCDE73-ABC8-4380-BAE6-C9DA2495EC8E}">
      <dgm:prSet/>
      <dgm:spPr/>
      <dgm:t>
        <a:bodyPr/>
        <a:lstStyle/>
        <a:p>
          <a:endParaRPr lang="en-US"/>
        </a:p>
      </dgm:t>
    </dgm:pt>
    <dgm:pt modelId="{1ED272B7-E1D7-4CDA-9DFC-98058D8B013F}" type="sibTrans" cxnId="{21FCDE73-ABC8-4380-BAE6-C9DA2495EC8E}">
      <dgm:prSet/>
      <dgm:spPr/>
      <dgm:t>
        <a:bodyPr/>
        <a:lstStyle/>
        <a:p>
          <a:endParaRPr lang="en-US"/>
        </a:p>
      </dgm:t>
    </dgm:pt>
    <dgm:pt modelId="{DA0CC702-2328-417D-BA5B-2EF6C064DC83}">
      <dgm:prSet/>
      <dgm:spPr/>
      <dgm:t>
        <a:bodyPr/>
        <a:lstStyle/>
        <a:p>
          <a:r>
            <a:rPr lang="en-US" dirty="0"/>
            <a:t>Continue</a:t>
          </a:r>
        </a:p>
      </dgm:t>
    </dgm:pt>
    <dgm:pt modelId="{E91D5994-D6F4-4732-BE9D-084E9AA85374}" type="parTrans" cxnId="{3E904442-E856-4A8A-8D60-4DDCA4E30612}">
      <dgm:prSet/>
      <dgm:spPr/>
      <dgm:t>
        <a:bodyPr/>
        <a:lstStyle/>
        <a:p>
          <a:endParaRPr lang="en-US"/>
        </a:p>
      </dgm:t>
    </dgm:pt>
    <dgm:pt modelId="{9536C9CE-289A-4591-8EE5-4A5208426167}" type="sibTrans" cxnId="{3E904442-E856-4A8A-8D60-4DDCA4E30612}">
      <dgm:prSet/>
      <dgm:spPr/>
      <dgm:t>
        <a:bodyPr/>
        <a:lstStyle/>
        <a:p>
          <a:endParaRPr lang="en-US"/>
        </a:p>
      </dgm:t>
    </dgm:pt>
    <dgm:pt modelId="{791C68EF-6649-4B3E-9321-547C08B0C55A}">
      <dgm:prSet/>
      <dgm:spPr/>
      <dgm:t>
        <a:bodyPr/>
        <a:lstStyle/>
        <a:p>
          <a:r>
            <a:rPr lang="en-US" dirty="0"/>
            <a:t>Continue to collect feedback from the </a:t>
          </a:r>
          <a:r>
            <a:rPr lang="en-US" dirty="0" err="1"/>
            <a:t>CoDA</a:t>
          </a:r>
          <a:r>
            <a:rPr lang="en-US" dirty="0"/>
            <a:t> Fellowship and </a:t>
          </a:r>
          <a:r>
            <a:rPr lang="en-US" dirty="0" err="1"/>
            <a:t>CoDAteens</a:t>
          </a:r>
        </a:p>
      </dgm:t>
    </dgm:pt>
    <dgm:pt modelId="{B2BD6A29-A164-45BB-AE6F-806CF2EAB931}" type="parTrans" cxnId="{BB90F8C6-852E-4641-8410-CE73127798F7}">
      <dgm:prSet/>
      <dgm:spPr/>
      <dgm:t>
        <a:bodyPr/>
        <a:lstStyle/>
        <a:p>
          <a:endParaRPr lang="en-US"/>
        </a:p>
      </dgm:t>
    </dgm:pt>
    <dgm:pt modelId="{7985B69D-9266-4533-AAF6-15740C6970AE}" type="sibTrans" cxnId="{BB90F8C6-852E-4641-8410-CE73127798F7}">
      <dgm:prSet/>
      <dgm:spPr/>
      <dgm:t>
        <a:bodyPr/>
        <a:lstStyle/>
        <a:p>
          <a:endParaRPr lang="en-US"/>
        </a:p>
      </dgm:t>
    </dgm:pt>
    <dgm:pt modelId="{99A1E3FE-9548-412F-B0D7-8E70FAA53A43}" type="pres">
      <dgm:prSet presAssocID="{E8B018F9-F036-44D8-A52C-451EAE64269E}" presName="Name0" presStyleCnt="0">
        <dgm:presLayoutVars>
          <dgm:dir/>
          <dgm:animLvl val="lvl"/>
          <dgm:resizeHandles val="exact"/>
        </dgm:presLayoutVars>
      </dgm:prSet>
      <dgm:spPr/>
    </dgm:pt>
    <dgm:pt modelId="{52426916-FDE9-47F5-B178-E08DFFE69786}" type="pres">
      <dgm:prSet presAssocID="{00140AB9-7C7F-4F81-907A-C811BF186753}" presName="linNode" presStyleCnt="0"/>
      <dgm:spPr/>
    </dgm:pt>
    <dgm:pt modelId="{2104BA23-A8F1-4308-B826-CDED2839F733}" type="pres">
      <dgm:prSet presAssocID="{00140AB9-7C7F-4F81-907A-C811BF186753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B80ED6FD-7F90-4198-BD3C-47013DEB7385}" type="pres">
      <dgm:prSet presAssocID="{00140AB9-7C7F-4F81-907A-C811BF186753}" presName="descendantText" presStyleLbl="alignNode1" presStyleIdx="0" presStyleCnt="5">
        <dgm:presLayoutVars>
          <dgm:bulletEnabled/>
        </dgm:presLayoutVars>
      </dgm:prSet>
      <dgm:spPr/>
    </dgm:pt>
    <dgm:pt modelId="{443E6B53-2787-4D17-BA46-19F8C0BD29DA}" type="pres">
      <dgm:prSet presAssocID="{9C9A5D9F-0274-46F0-ADD1-75562381BF3E}" presName="sp" presStyleCnt="0"/>
      <dgm:spPr/>
    </dgm:pt>
    <dgm:pt modelId="{589A95CB-8FB3-4139-8089-692B2E5E5130}" type="pres">
      <dgm:prSet presAssocID="{1775EFB9-E250-4897-9BBC-48F54F78AD6E}" presName="linNode" presStyleCnt="0"/>
      <dgm:spPr/>
    </dgm:pt>
    <dgm:pt modelId="{4F3F5026-2A49-4287-AED2-BEF74C6A7E85}" type="pres">
      <dgm:prSet presAssocID="{1775EFB9-E250-4897-9BBC-48F54F78AD6E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0298CE1B-5BDC-415E-A549-8C518E7018D9}" type="pres">
      <dgm:prSet presAssocID="{1775EFB9-E250-4897-9BBC-48F54F78AD6E}" presName="descendantText" presStyleLbl="alignNode1" presStyleIdx="1" presStyleCnt="5">
        <dgm:presLayoutVars>
          <dgm:bulletEnabled/>
        </dgm:presLayoutVars>
      </dgm:prSet>
      <dgm:spPr/>
    </dgm:pt>
    <dgm:pt modelId="{ECB2E3FF-5941-427B-8361-D94A0A903F47}" type="pres">
      <dgm:prSet presAssocID="{A1DCDAE2-3034-4B08-BAFC-B7BEC4303D09}" presName="sp" presStyleCnt="0"/>
      <dgm:spPr/>
    </dgm:pt>
    <dgm:pt modelId="{135733BE-55C3-488E-A993-6CDC1D054D24}" type="pres">
      <dgm:prSet presAssocID="{F07BA94B-971E-4641-B983-57C787FA1949}" presName="linNode" presStyleCnt="0"/>
      <dgm:spPr/>
    </dgm:pt>
    <dgm:pt modelId="{B1208114-6E21-40B2-AF5F-7A112615F611}" type="pres">
      <dgm:prSet presAssocID="{F07BA94B-971E-4641-B983-57C787FA1949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EA340C5D-9C28-4BBF-921B-D7BB30A017A9}" type="pres">
      <dgm:prSet presAssocID="{F07BA94B-971E-4641-B983-57C787FA1949}" presName="descendantText" presStyleLbl="alignNode1" presStyleIdx="2" presStyleCnt="5">
        <dgm:presLayoutVars>
          <dgm:bulletEnabled/>
        </dgm:presLayoutVars>
      </dgm:prSet>
      <dgm:spPr/>
    </dgm:pt>
    <dgm:pt modelId="{5E7350C5-5035-4694-A570-FC20B48A6F27}" type="pres">
      <dgm:prSet presAssocID="{577EB793-1319-4DBC-BFB7-8E4663CE3182}" presName="sp" presStyleCnt="0"/>
      <dgm:spPr/>
    </dgm:pt>
    <dgm:pt modelId="{5F32BDA6-66C9-4A64-BD46-CC8B449AC7CD}" type="pres">
      <dgm:prSet presAssocID="{6CCE3BA4-138B-4E07-B292-E1B11F0DEF4C}" presName="linNode" presStyleCnt="0"/>
      <dgm:spPr/>
    </dgm:pt>
    <dgm:pt modelId="{A4655953-66F0-4A53-AE12-8AE3BED92030}" type="pres">
      <dgm:prSet presAssocID="{6CCE3BA4-138B-4E07-B292-E1B11F0DEF4C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84192D79-95BC-412F-987E-2C712B8DD3B1}" type="pres">
      <dgm:prSet presAssocID="{6CCE3BA4-138B-4E07-B292-E1B11F0DEF4C}" presName="descendantText" presStyleLbl="alignNode1" presStyleIdx="3" presStyleCnt="5">
        <dgm:presLayoutVars>
          <dgm:bulletEnabled/>
        </dgm:presLayoutVars>
      </dgm:prSet>
      <dgm:spPr/>
    </dgm:pt>
    <dgm:pt modelId="{B9D79F15-E238-4AA2-9E17-4C8F6C44F794}" type="pres">
      <dgm:prSet presAssocID="{8D635060-2A8E-468A-96B5-B37DFF27FE0B}" presName="sp" presStyleCnt="0"/>
      <dgm:spPr/>
    </dgm:pt>
    <dgm:pt modelId="{6687DBC8-06D3-4A0B-BB41-ECEA39EBFDA0}" type="pres">
      <dgm:prSet presAssocID="{DA0CC702-2328-417D-BA5B-2EF6C064DC83}" presName="linNode" presStyleCnt="0"/>
      <dgm:spPr/>
    </dgm:pt>
    <dgm:pt modelId="{2C653BEB-6CA0-4BEF-BDEE-C71AE914F216}" type="pres">
      <dgm:prSet presAssocID="{DA0CC702-2328-417D-BA5B-2EF6C064DC83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A25C4C7B-4D7E-468E-8E33-385F98E06129}" type="pres">
      <dgm:prSet presAssocID="{DA0CC702-2328-417D-BA5B-2EF6C064DC83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A7724706-4560-4156-A85F-F5728C85A1BD}" type="presOf" srcId="{DA0CC702-2328-417D-BA5B-2EF6C064DC83}" destId="{2C653BEB-6CA0-4BEF-BDEE-C71AE914F216}" srcOrd="0" destOrd="0" presId="urn:microsoft.com/office/officeart/2016/7/layout/VerticalHollowActionList"/>
    <dgm:cxn modelId="{9C1E6E09-3C19-42AC-BEE5-E0AC4E67CA6C}" srcId="{E8B018F9-F036-44D8-A52C-451EAE64269E}" destId="{1775EFB9-E250-4897-9BBC-48F54F78AD6E}" srcOrd="1" destOrd="0" parTransId="{84019DA5-55FB-4A8E-B835-B90D127FF847}" sibTransId="{A1DCDAE2-3034-4B08-BAFC-B7BEC4303D09}"/>
    <dgm:cxn modelId="{6972D711-318E-460C-AF00-F9801F8A5774}" srcId="{E8B018F9-F036-44D8-A52C-451EAE64269E}" destId="{F07BA94B-971E-4641-B983-57C787FA1949}" srcOrd="2" destOrd="0" parTransId="{4AFDF37C-E373-4EFE-85DE-E576F0CB5392}" sibTransId="{577EB793-1319-4DBC-BFB7-8E4663CE3182}"/>
    <dgm:cxn modelId="{3434731C-816A-4ECA-978B-B6495FC5C74A}" srcId="{1775EFB9-E250-4897-9BBC-48F54F78AD6E}" destId="{06A5C42B-CF32-4A39-9708-C863754B0E7C}" srcOrd="0" destOrd="0" parTransId="{32ECA578-7910-4CB7-8982-F40CBA1EEF7C}" sibTransId="{1DAE1F2C-F913-4021-A73A-38EF3C565102}"/>
    <dgm:cxn modelId="{65023E25-C0DD-4716-911B-59974A0FC1C4}" type="presOf" srcId="{86FD7FC8-B9D2-4995-AB71-F638FB4C0CDE}" destId="{84192D79-95BC-412F-987E-2C712B8DD3B1}" srcOrd="0" destOrd="0" presId="urn:microsoft.com/office/officeart/2016/7/layout/VerticalHollowActionList"/>
    <dgm:cxn modelId="{20BC0530-B4B7-48F1-9F4C-BAF9D1EB1E41}" type="presOf" srcId="{791C68EF-6649-4B3E-9321-547C08B0C55A}" destId="{A25C4C7B-4D7E-468E-8E33-385F98E06129}" srcOrd="0" destOrd="0" presId="urn:microsoft.com/office/officeart/2016/7/layout/VerticalHollowActionList"/>
    <dgm:cxn modelId="{B8886430-CAB2-47C8-9C0D-63937E12D220}" type="presOf" srcId="{E8B018F9-F036-44D8-A52C-451EAE64269E}" destId="{99A1E3FE-9548-412F-B0D7-8E70FAA53A43}" srcOrd="0" destOrd="0" presId="urn:microsoft.com/office/officeart/2016/7/layout/VerticalHollowActionList"/>
    <dgm:cxn modelId="{3E904442-E856-4A8A-8D60-4DDCA4E30612}" srcId="{E8B018F9-F036-44D8-A52C-451EAE64269E}" destId="{DA0CC702-2328-417D-BA5B-2EF6C064DC83}" srcOrd="4" destOrd="0" parTransId="{E91D5994-D6F4-4732-BE9D-084E9AA85374}" sibTransId="{9536C9CE-289A-4591-8EE5-4A5208426167}"/>
    <dgm:cxn modelId="{157E7345-8D8C-4588-A0D1-D7FF64DC2196}" type="presOf" srcId="{5127D726-FB75-476C-ADAF-27101E4ED4C9}" destId="{EA340C5D-9C28-4BBF-921B-D7BB30A017A9}" srcOrd="0" destOrd="0" presId="urn:microsoft.com/office/officeart/2016/7/layout/VerticalHollowActionList"/>
    <dgm:cxn modelId="{202D0946-AB94-4F77-BDD7-1BF60EF922FA}" srcId="{F07BA94B-971E-4641-B983-57C787FA1949}" destId="{5127D726-FB75-476C-ADAF-27101E4ED4C9}" srcOrd="0" destOrd="0" parTransId="{097866E5-FDC9-4BE1-8027-08FC0F006724}" sibTransId="{D38C2ADF-BB26-4D3F-9E01-1FC39ED9F8B8}"/>
    <dgm:cxn modelId="{322F086B-DD50-4897-BE83-4F383D48D2C3}" type="presOf" srcId="{06A5C42B-CF32-4A39-9708-C863754B0E7C}" destId="{0298CE1B-5BDC-415E-A549-8C518E7018D9}" srcOrd="0" destOrd="0" presId="urn:microsoft.com/office/officeart/2016/7/layout/VerticalHollowActionList"/>
    <dgm:cxn modelId="{CEF46D73-70D4-46AB-BA75-F6A96FE20FA0}" srcId="{E8B018F9-F036-44D8-A52C-451EAE64269E}" destId="{6CCE3BA4-138B-4E07-B292-E1B11F0DEF4C}" srcOrd="3" destOrd="0" parTransId="{5DEB6885-4FE5-404B-9066-6A685474E4EB}" sibTransId="{8D635060-2A8E-468A-96B5-B37DFF27FE0B}"/>
    <dgm:cxn modelId="{21FCDE73-ABC8-4380-BAE6-C9DA2495EC8E}" srcId="{6CCE3BA4-138B-4E07-B292-E1B11F0DEF4C}" destId="{86FD7FC8-B9D2-4995-AB71-F638FB4C0CDE}" srcOrd="0" destOrd="0" parTransId="{D96E819B-C797-490B-8D1A-4D5814169282}" sibTransId="{1ED272B7-E1D7-4CDA-9DFC-98058D8B013F}"/>
    <dgm:cxn modelId="{AF46267F-B238-41F6-A120-DF7BEC1F5FA6}" type="presOf" srcId="{F07BA94B-971E-4641-B983-57C787FA1949}" destId="{B1208114-6E21-40B2-AF5F-7A112615F611}" srcOrd="0" destOrd="0" presId="urn:microsoft.com/office/officeart/2016/7/layout/VerticalHollowActionList"/>
    <dgm:cxn modelId="{1569A692-C229-4ECD-8156-4E104ED37A59}" type="presOf" srcId="{DCF1C41D-566E-427B-B3A1-2846E62E31B7}" destId="{B80ED6FD-7F90-4198-BD3C-47013DEB7385}" srcOrd="0" destOrd="0" presId="urn:microsoft.com/office/officeart/2016/7/layout/VerticalHollowActionList"/>
    <dgm:cxn modelId="{522FFB99-EBF0-466B-B134-19364541010E}" srcId="{00140AB9-7C7F-4F81-907A-C811BF186753}" destId="{DCF1C41D-566E-427B-B3A1-2846E62E31B7}" srcOrd="0" destOrd="0" parTransId="{E35E9AB6-1A24-4068-8175-95584D410DB9}" sibTransId="{FC4FC627-E845-485D-BADE-87AA7636EEF6}"/>
    <dgm:cxn modelId="{173EEFC1-789B-4CC7-A317-94536FB16C57}" type="presOf" srcId="{6CCE3BA4-138B-4E07-B292-E1B11F0DEF4C}" destId="{A4655953-66F0-4A53-AE12-8AE3BED92030}" srcOrd="0" destOrd="0" presId="urn:microsoft.com/office/officeart/2016/7/layout/VerticalHollowActionList"/>
    <dgm:cxn modelId="{BB90F8C6-852E-4641-8410-CE73127798F7}" srcId="{DA0CC702-2328-417D-BA5B-2EF6C064DC83}" destId="{791C68EF-6649-4B3E-9321-547C08B0C55A}" srcOrd="0" destOrd="0" parTransId="{B2BD6A29-A164-45BB-AE6F-806CF2EAB931}" sibTransId="{7985B69D-9266-4533-AAF6-15740C6970AE}"/>
    <dgm:cxn modelId="{C68425C9-2EE2-430B-8795-38D228C0A4D8}" type="presOf" srcId="{1775EFB9-E250-4897-9BBC-48F54F78AD6E}" destId="{4F3F5026-2A49-4287-AED2-BEF74C6A7E85}" srcOrd="0" destOrd="0" presId="urn:microsoft.com/office/officeart/2016/7/layout/VerticalHollowActionList"/>
    <dgm:cxn modelId="{8D0C07D8-6DF1-4CE7-BDBC-B2848F8C8180}" type="presOf" srcId="{00140AB9-7C7F-4F81-907A-C811BF186753}" destId="{2104BA23-A8F1-4308-B826-CDED2839F733}" srcOrd="0" destOrd="0" presId="urn:microsoft.com/office/officeart/2016/7/layout/VerticalHollowActionList"/>
    <dgm:cxn modelId="{BAF3CAEC-CFFD-4F93-BA76-97DB23C3C353}" srcId="{E8B018F9-F036-44D8-A52C-451EAE64269E}" destId="{00140AB9-7C7F-4F81-907A-C811BF186753}" srcOrd="0" destOrd="0" parTransId="{2AA800ED-15BB-4B84-864C-E8467B5232AF}" sibTransId="{9C9A5D9F-0274-46F0-ADD1-75562381BF3E}"/>
    <dgm:cxn modelId="{443CFDA6-4F09-4830-95F0-98A26323224C}" type="presParOf" srcId="{99A1E3FE-9548-412F-B0D7-8E70FAA53A43}" destId="{52426916-FDE9-47F5-B178-E08DFFE69786}" srcOrd="0" destOrd="0" presId="urn:microsoft.com/office/officeart/2016/7/layout/VerticalHollowActionList"/>
    <dgm:cxn modelId="{7266D7EC-5922-4EE4-B4E2-56064770D35D}" type="presParOf" srcId="{52426916-FDE9-47F5-B178-E08DFFE69786}" destId="{2104BA23-A8F1-4308-B826-CDED2839F733}" srcOrd="0" destOrd="0" presId="urn:microsoft.com/office/officeart/2016/7/layout/VerticalHollowActionList"/>
    <dgm:cxn modelId="{B07C6460-098E-4F4E-BD5A-62448EB5CF3C}" type="presParOf" srcId="{52426916-FDE9-47F5-B178-E08DFFE69786}" destId="{B80ED6FD-7F90-4198-BD3C-47013DEB7385}" srcOrd="1" destOrd="0" presId="urn:microsoft.com/office/officeart/2016/7/layout/VerticalHollowActionList"/>
    <dgm:cxn modelId="{00690782-0E85-417C-8D85-A8158541BBD9}" type="presParOf" srcId="{99A1E3FE-9548-412F-B0D7-8E70FAA53A43}" destId="{443E6B53-2787-4D17-BA46-19F8C0BD29DA}" srcOrd="1" destOrd="0" presId="urn:microsoft.com/office/officeart/2016/7/layout/VerticalHollowActionList"/>
    <dgm:cxn modelId="{C61BCE8F-5A50-43C9-8476-4997217BB3D9}" type="presParOf" srcId="{99A1E3FE-9548-412F-B0D7-8E70FAA53A43}" destId="{589A95CB-8FB3-4139-8089-692B2E5E5130}" srcOrd="2" destOrd="0" presId="urn:microsoft.com/office/officeart/2016/7/layout/VerticalHollowActionList"/>
    <dgm:cxn modelId="{42396674-7937-4ECA-864B-C5ABBC012803}" type="presParOf" srcId="{589A95CB-8FB3-4139-8089-692B2E5E5130}" destId="{4F3F5026-2A49-4287-AED2-BEF74C6A7E85}" srcOrd="0" destOrd="0" presId="urn:microsoft.com/office/officeart/2016/7/layout/VerticalHollowActionList"/>
    <dgm:cxn modelId="{CB570C70-BC62-4A6D-A836-53F9DFDA4F63}" type="presParOf" srcId="{589A95CB-8FB3-4139-8089-692B2E5E5130}" destId="{0298CE1B-5BDC-415E-A549-8C518E7018D9}" srcOrd="1" destOrd="0" presId="urn:microsoft.com/office/officeart/2016/7/layout/VerticalHollowActionList"/>
    <dgm:cxn modelId="{A0CC9260-673D-42D7-82AE-597990F13CBC}" type="presParOf" srcId="{99A1E3FE-9548-412F-B0D7-8E70FAA53A43}" destId="{ECB2E3FF-5941-427B-8361-D94A0A903F47}" srcOrd="3" destOrd="0" presId="urn:microsoft.com/office/officeart/2016/7/layout/VerticalHollowActionList"/>
    <dgm:cxn modelId="{DBC8E7A1-BC4D-4B4E-88E7-A9FA5F049A40}" type="presParOf" srcId="{99A1E3FE-9548-412F-B0D7-8E70FAA53A43}" destId="{135733BE-55C3-488E-A993-6CDC1D054D24}" srcOrd="4" destOrd="0" presId="urn:microsoft.com/office/officeart/2016/7/layout/VerticalHollowActionList"/>
    <dgm:cxn modelId="{64EC3D65-4B0C-4C0B-90F4-679E6D4C8DAD}" type="presParOf" srcId="{135733BE-55C3-488E-A993-6CDC1D054D24}" destId="{B1208114-6E21-40B2-AF5F-7A112615F611}" srcOrd="0" destOrd="0" presId="urn:microsoft.com/office/officeart/2016/7/layout/VerticalHollowActionList"/>
    <dgm:cxn modelId="{8C29F07D-CEB8-4A9B-99BD-3F053E2A170A}" type="presParOf" srcId="{135733BE-55C3-488E-A993-6CDC1D054D24}" destId="{EA340C5D-9C28-4BBF-921B-D7BB30A017A9}" srcOrd="1" destOrd="0" presId="urn:microsoft.com/office/officeart/2016/7/layout/VerticalHollowActionList"/>
    <dgm:cxn modelId="{2813880F-2066-4FC5-82E1-F34392A9AA9F}" type="presParOf" srcId="{99A1E3FE-9548-412F-B0D7-8E70FAA53A43}" destId="{5E7350C5-5035-4694-A570-FC20B48A6F27}" srcOrd="5" destOrd="0" presId="urn:microsoft.com/office/officeart/2016/7/layout/VerticalHollowActionList"/>
    <dgm:cxn modelId="{E72A50AB-6D59-4875-8323-264163623F96}" type="presParOf" srcId="{99A1E3FE-9548-412F-B0D7-8E70FAA53A43}" destId="{5F32BDA6-66C9-4A64-BD46-CC8B449AC7CD}" srcOrd="6" destOrd="0" presId="urn:microsoft.com/office/officeart/2016/7/layout/VerticalHollowActionList"/>
    <dgm:cxn modelId="{6BA8B19F-7773-4E5E-BCBA-720817688D4C}" type="presParOf" srcId="{5F32BDA6-66C9-4A64-BD46-CC8B449AC7CD}" destId="{A4655953-66F0-4A53-AE12-8AE3BED92030}" srcOrd="0" destOrd="0" presId="urn:microsoft.com/office/officeart/2016/7/layout/VerticalHollowActionList"/>
    <dgm:cxn modelId="{1D8FEC31-3ACA-43D2-BBC4-8DBCAFD6DA6C}" type="presParOf" srcId="{5F32BDA6-66C9-4A64-BD46-CC8B449AC7CD}" destId="{84192D79-95BC-412F-987E-2C712B8DD3B1}" srcOrd="1" destOrd="0" presId="urn:microsoft.com/office/officeart/2016/7/layout/VerticalHollowActionList"/>
    <dgm:cxn modelId="{BB65B7C1-22AA-4527-8707-D892B007AAAF}" type="presParOf" srcId="{99A1E3FE-9548-412F-B0D7-8E70FAA53A43}" destId="{B9D79F15-E238-4AA2-9E17-4C8F6C44F794}" srcOrd="7" destOrd="0" presId="urn:microsoft.com/office/officeart/2016/7/layout/VerticalHollowActionList"/>
    <dgm:cxn modelId="{9E00BC5D-56D6-47E2-A510-0AB9D9F11743}" type="presParOf" srcId="{99A1E3FE-9548-412F-B0D7-8E70FAA53A43}" destId="{6687DBC8-06D3-4A0B-BB41-ECEA39EBFDA0}" srcOrd="8" destOrd="0" presId="urn:microsoft.com/office/officeart/2016/7/layout/VerticalHollowActionList"/>
    <dgm:cxn modelId="{B452214C-F31B-4A09-BC55-B127997CA46E}" type="presParOf" srcId="{6687DBC8-06D3-4A0B-BB41-ECEA39EBFDA0}" destId="{2C653BEB-6CA0-4BEF-BDEE-C71AE914F216}" srcOrd="0" destOrd="0" presId="urn:microsoft.com/office/officeart/2016/7/layout/VerticalHollowActionList"/>
    <dgm:cxn modelId="{2B6D5B6A-ED54-4DBC-9309-C2F5CFD20413}" type="presParOf" srcId="{6687DBC8-06D3-4A0B-BB41-ECEA39EBFDA0}" destId="{A25C4C7B-4D7E-468E-8E33-385F98E0612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C1F39-C96D-4F3E-A4D2-81F1BFB57D6C}">
      <dsp:nvSpPr>
        <dsp:cNvPr id="0" name=""/>
        <dsp:cNvSpPr/>
      </dsp:nvSpPr>
      <dsp:spPr>
        <a:xfrm>
          <a:off x="0" y="416820"/>
          <a:ext cx="690051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Nadia R.- Argentina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Rosa S. - California (SoCal)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Marilyn C. - Guatemala</a:t>
          </a:r>
          <a:endParaRPr lang="en-US" sz="2500" kern="1200" dirty="0"/>
        </a:p>
      </dsp:txBody>
      <dsp:txXfrm>
        <a:off x="0" y="416820"/>
        <a:ext cx="6900512" cy="1890000"/>
      </dsp:txXfrm>
    </dsp:sp>
    <dsp:sp modelId="{B115D9C7-53B9-4EC3-A705-E35818BB2072}">
      <dsp:nvSpPr>
        <dsp:cNvPr id="0" name=""/>
        <dsp:cNvSpPr/>
      </dsp:nvSpPr>
      <dsp:spPr>
        <a:xfrm>
          <a:off x="345025" y="47820"/>
          <a:ext cx="4830358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Spanish Speaking Subgroup</a:t>
          </a:r>
          <a:endParaRPr lang="en-US" sz="2500" kern="1200" dirty="0"/>
        </a:p>
      </dsp:txBody>
      <dsp:txXfrm>
        <a:off x="381051" y="83846"/>
        <a:ext cx="4758306" cy="665948"/>
      </dsp:txXfrm>
    </dsp:sp>
    <dsp:sp modelId="{719713DF-1469-4C57-9690-E34E190D5672}">
      <dsp:nvSpPr>
        <dsp:cNvPr id="0" name=""/>
        <dsp:cNvSpPr/>
      </dsp:nvSpPr>
      <dsp:spPr>
        <a:xfrm>
          <a:off x="0" y="2810820"/>
          <a:ext cx="6900512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Katya R. - Mexico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Gillian A. - UK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Jeanne B. - Tennessee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Florence F. - Maryland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>
            <a:latin typeface="Calibri Light" panose="020F0302020204030204"/>
          </a:endParaRPr>
        </a:p>
      </dsp:txBody>
      <dsp:txXfrm>
        <a:off x="0" y="2810820"/>
        <a:ext cx="6900512" cy="2677500"/>
      </dsp:txXfrm>
    </dsp:sp>
    <dsp:sp modelId="{84999EBB-1002-4998-91BE-B2AB2ABB8573}">
      <dsp:nvSpPr>
        <dsp:cNvPr id="0" name=""/>
        <dsp:cNvSpPr/>
      </dsp:nvSpPr>
      <dsp:spPr>
        <a:xfrm>
          <a:off x="345025" y="2441820"/>
          <a:ext cx="4830358" cy="738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English Speaking Subgroup</a:t>
          </a:r>
          <a:endParaRPr lang="en-US" sz="2500" kern="1200" dirty="0"/>
        </a:p>
      </dsp:txBody>
      <dsp:txXfrm>
        <a:off x="381051" y="2477846"/>
        <a:ext cx="475830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ED6FD-7F90-4198-BD3C-47013DEB7385}">
      <dsp:nvSpPr>
        <dsp:cNvPr id="0" name=""/>
        <dsp:cNvSpPr/>
      </dsp:nvSpPr>
      <dsp:spPr>
        <a:xfrm>
          <a:off x="2103120" y="1891"/>
          <a:ext cx="8412480" cy="829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 young people around the world by offering age appropriate meetings that are safe for </a:t>
          </a:r>
          <a:r>
            <a:rPr lang="en-US" sz="1400" kern="1200" dirty="0" err="1"/>
            <a:t>CoDAteens</a:t>
          </a:r>
          <a:r>
            <a:rPr lang="en-US" sz="1400" kern="1200" dirty="0"/>
            <a:t> to share</a:t>
          </a:r>
        </a:p>
      </dsp:txBody>
      <dsp:txXfrm>
        <a:off x="2103120" y="1891"/>
        <a:ext cx="8412480" cy="829916"/>
      </dsp:txXfrm>
    </dsp:sp>
    <dsp:sp modelId="{2104BA23-A8F1-4308-B826-CDED2839F733}">
      <dsp:nvSpPr>
        <dsp:cNvPr id="0" name=""/>
        <dsp:cNvSpPr/>
      </dsp:nvSpPr>
      <dsp:spPr>
        <a:xfrm>
          <a:off x="0" y="1891"/>
          <a:ext cx="2103120" cy="82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Reach</a:t>
          </a:r>
        </a:p>
      </dsp:txBody>
      <dsp:txXfrm>
        <a:off x="0" y="1891"/>
        <a:ext cx="2103120" cy="829916"/>
      </dsp:txXfrm>
    </dsp:sp>
    <dsp:sp modelId="{0298CE1B-5BDC-415E-A549-8C518E7018D9}">
      <dsp:nvSpPr>
        <dsp:cNvPr id="0" name=""/>
        <dsp:cNvSpPr/>
      </dsp:nvSpPr>
      <dsp:spPr>
        <a:xfrm>
          <a:off x="2103120" y="881602"/>
          <a:ext cx="8412480" cy="829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 structure for </a:t>
          </a:r>
          <a:r>
            <a:rPr lang="en-US" sz="1400" kern="1200" dirty="0" err="1"/>
            <a:t>CoDAteen</a:t>
          </a:r>
        </a:p>
      </dsp:txBody>
      <dsp:txXfrm>
        <a:off x="2103120" y="881602"/>
        <a:ext cx="8412480" cy="829916"/>
      </dsp:txXfrm>
    </dsp:sp>
    <dsp:sp modelId="{4F3F5026-2A49-4287-AED2-BEF74C6A7E85}">
      <dsp:nvSpPr>
        <dsp:cNvPr id="0" name=""/>
        <dsp:cNvSpPr/>
      </dsp:nvSpPr>
      <dsp:spPr>
        <a:xfrm>
          <a:off x="0" y="881602"/>
          <a:ext cx="2103120" cy="82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</a:t>
          </a:r>
        </a:p>
      </dsp:txBody>
      <dsp:txXfrm>
        <a:off x="0" y="881602"/>
        <a:ext cx="2103120" cy="829916"/>
      </dsp:txXfrm>
    </dsp:sp>
    <dsp:sp modelId="{EA340C5D-9C28-4BBF-921B-D7BB30A017A9}">
      <dsp:nvSpPr>
        <dsp:cNvPr id="0" name=""/>
        <dsp:cNvSpPr/>
      </dsp:nvSpPr>
      <dsp:spPr>
        <a:xfrm>
          <a:off x="2103120" y="1761313"/>
          <a:ext cx="8412480" cy="829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Adapt and develop the best processes and resources to reach codependent teens and keep </a:t>
          </a:r>
          <a:r>
            <a:rPr lang="en-US" sz="1400" kern="1200" dirty="0" err="1"/>
            <a:t>CoDAteens</a:t>
          </a:r>
          <a:r>
            <a:rPr lang="en-US" sz="1400" kern="1200" dirty="0"/>
            <a:t> safe </a:t>
          </a:r>
        </a:p>
      </dsp:txBody>
      <dsp:txXfrm>
        <a:off x="2103120" y="1761313"/>
        <a:ext cx="8412480" cy="829916"/>
      </dsp:txXfrm>
    </dsp:sp>
    <dsp:sp modelId="{B1208114-6E21-40B2-AF5F-7A112615F611}">
      <dsp:nvSpPr>
        <dsp:cNvPr id="0" name=""/>
        <dsp:cNvSpPr/>
      </dsp:nvSpPr>
      <dsp:spPr>
        <a:xfrm>
          <a:off x="0" y="1761313"/>
          <a:ext cx="2103120" cy="82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Adapt</a:t>
          </a:r>
          <a:endParaRPr lang="en-US" sz="1800" kern="1200" dirty="0"/>
        </a:p>
      </dsp:txBody>
      <dsp:txXfrm>
        <a:off x="0" y="1761313"/>
        <a:ext cx="2103120" cy="829916"/>
      </dsp:txXfrm>
    </dsp:sp>
    <dsp:sp modelId="{84192D79-95BC-412F-987E-2C712B8DD3B1}">
      <dsp:nvSpPr>
        <dsp:cNvPr id="0" name=""/>
        <dsp:cNvSpPr/>
      </dsp:nvSpPr>
      <dsp:spPr>
        <a:xfrm>
          <a:off x="2103120" y="2641025"/>
          <a:ext cx="8412480" cy="829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Support </a:t>
          </a:r>
          <a:r>
            <a:rPr lang="en-US" sz="1400" kern="1200" dirty="0" err="1"/>
            <a:t>CoDAteen</a:t>
          </a:r>
          <a:r>
            <a:rPr lang="en-US" sz="1400" kern="1200" dirty="0"/>
            <a:t> meetings already established and to help start new meetings</a:t>
          </a:r>
        </a:p>
      </dsp:txBody>
      <dsp:txXfrm>
        <a:off x="2103120" y="2641025"/>
        <a:ext cx="8412480" cy="829916"/>
      </dsp:txXfrm>
    </dsp:sp>
    <dsp:sp modelId="{A4655953-66F0-4A53-AE12-8AE3BED92030}">
      <dsp:nvSpPr>
        <dsp:cNvPr id="0" name=""/>
        <dsp:cNvSpPr/>
      </dsp:nvSpPr>
      <dsp:spPr>
        <a:xfrm>
          <a:off x="0" y="2641025"/>
          <a:ext cx="2103120" cy="82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</a:t>
          </a:r>
        </a:p>
      </dsp:txBody>
      <dsp:txXfrm>
        <a:off x="0" y="2641025"/>
        <a:ext cx="2103120" cy="829916"/>
      </dsp:txXfrm>
    </dsp:sp>
    <dsp:sp modelId="{A25C4C7B-4D7E-468E-8E33-385F98E06129}">
      <dsp:nvSpPr>
        <dsp:cNvPr id="0" name=""/>
        <dsp:cNvSpPr/>
      </dsp:nvSpPr>
      <dsp:spPr>
        <a:xfrm>
          <a:off x="2103120" y="3520736"/>
          <a:ext cx="8412480" cy="829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Continue to collect feedback from the </a:t>
          </a:r>
          <a:r>
            <a:rPr lang="en-US" sz="1400" kern="1200" dirty="0" err="1"/>
            <a:t>CoDA</a:t>
          </a:r>
          <a:r>
            <a:rPr lang="en-US" sz="1400" kern="1200" dirty="0"/>
            <a:t> Fellowship and </a:t>
          </a:r>
          <a:r>
            <a:rPr lang="en-US" sz="1400" kern="1200" dirty="0" err="1"/>
            <a:t>CoDAteens</a:t>
          </a:r>
        </a:p>
      </dsp:txBody>
      <dsp:txXfrm>
        <a:off x="2103120" y="3520736"/>
        <a:ext cx="8412480" cy="829916"/>
      </dsp:txXfrm>
    </dsp:sp>
    <dsp:sp modelId="{2C653BEB-6CA0-4BEF-BDEE-C71AE914F216}">
      <dsp:nvSpPr>
        <dsp:cNvPr id="0" name=""/>
        <dsp:cNvSpPr/>
      </dsp:nvSpPr>
      <dsp:spPr>
        <a:xfrm>
          <a:off x="0" y="3520736"/>
          <a:ext cx="2103120" cy="82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Continue</a:t>
          </a:r>
        </a:p>
      </dsp:txBody>
      <dsp:txXfrm>
        <a:off x="0" y="3520736"/>
        <a:ext cx="2103120" cy="82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18/10/relationships/comments" Target="../comments/modernComment_107_6B54EBD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103600865@N07/1507552451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10C_B95F7A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lse.ac.uk/usappblog/2017/11/09/its-good-for-students-when-parents-work-with-teachers-to-design-and-produce-their-educ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08_673D3B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onylabs.org/2021/06/08/the-importance-of-boundar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18/10/relationships/comments" Target="../comments/modernComment_109_FD208D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heninger.blogspot.com/2016/01/feedback-vs-criticis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canva.com/design/DAEyi9PX5lM/eimKYHQuX5jDE2BaSy7Tdg/edit?utm_content=DAEyi9PX5lM&amp;utm_campaign=designshare&amp;utm_medium=link2&amp;utm_source=sharebutton%E2%80%8B" TargetMode="External"/><Relationship Id="rId2" Type="http://schemas.microsoft.com/office/2018/10/relationships/comments" Target="../comments/modernComment_101_C01155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d52booksin52weeks.com/2013/03/bw10-gadding-about-south-america.htm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8/10/relationships/comments" Target="../comments/modernComment_104_7CC278D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m.ac.uk/news/languages-are-fighting-bac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microsoft.com/office/2018/10/relationships/comments" Target="../comments/modernComment_10A_714700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pfap7I6eEY" TargetMode="External"/><Relationship Id="rId2" Type="http://schemas.microsoft.com/office/2018/10/relationships/comments" Target="../comments/modernComment_102_74C9730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ach.wordpress.com/2011/11/09/lessons-on-spirituality-from-the-early-church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10B_7398B99D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5_EB18E8F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cryptocrew.com/2012/08/safety-in-fiel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6_C994A6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eam-work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F4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>
                <a:solidFill>
                  <a:srgbClr val="3F4154"/>
                </a:solidFill>
                <a:cs typeface="Calibri Light"/>
              </a:rPr>
              <a:t>CoDAteen Task Force</a:t>
            </a:r>
            <a:endParaRPr lang="en-US" sz="5800">
              <a:solidFill>
                <a:srgbClr val="3F415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3F4154"/>
                </a:solidFill>
                <a:cs typeface="Calibri"/>
              </a:rPr>
              <a:t>CoDA Service Conference 2022</a:t>
            </a:r>
          </a:p>
          <a:p>
            <a:endParaRPr lang="en-US" sz="2000">
              <a:solidFill>
                <a:srgbClr val="3F4154"/>
              </a:solidFill>
              <a:cs typeface="Calibri"/>
            </a:endParaRPr>
          </a:p>
        </p:txBody>
      </p:sp>
      <p:pic>
        <p:nvPicPr>
          <p:cNvPr id="4" name="Picture 4" descr="Multiracial teenager friends smiling and looking at camera · Free Stock ...">
            <a:extLst>
              <a:ext uri="{FF2B5EF4-FFF2-40B4-BE49-F238E27FC236}">
                <a16:creationId xmlns:a16="http://schemas.microsoft.com/office/drawing/2014/main" id="{B27928F4-53C4-D405-6D18-F3836A9AA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7" r="1" b="4334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89ABE-F567-5B65-682B-0CDD8D14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17" y="125981"/>
            <a:ext cx="6836321" cy="1228032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Adult Sponsors/Hosts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077C-DA5D-5F91-5F6B-74CF16CC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411" y="1663103"/>
            <a:ext cx="6451557" cy="4681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Adult Sponsors/Hosts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CoDAteen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meetings do not act as a sponsor for the teen.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They guide the meetings in order to keep healthy and safe boundaries.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Are responsible for their own behavior, practicing their own recovery as a role model for the teens. 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Must abide by the area legal requirements for working with minors. </a:t>
            </a:r>
          </a:p>
          <a:p>
            <a:r>
              <a:rPr lang="en-US" sz="2400" dirty="0">
                <a:ea typeface="+mn-lt"/>
                <a:cs typeface="+mn-lt"/>
              </a:rPr>
              <a:t>See </a:t>
            </a:r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 Meeting Handbook- Board Motion # 12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0FBC4-76C2-4FA1-A14B-AF5A773FF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80694" y="3174440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5860A8A0-F53E-5632-F625-FF5897A20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23" r="8965"/>
          <a:stretch/>
        </p:blipFill>
        <p:spPr>
          <a:xfrm>
            <a:off x="7509721" y="1480880"/>
            <a:ext cx="3092738" cy="3507590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C5D707-0833-44B6-B2CE-41942042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99638" y="3928897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7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1564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CCD24-1D0B-E4A1-E084-4D8C4389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cs typeface="Calibri Light"/>
              </a:rPr>
              <a:t>CoDA vs. Parental/Guardian Responsibilities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43FFC061-DC76-175B-64F8-BE3A27243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0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5774-786C-93F8-2970-A5B5687A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034" y="917725"/>
            <a:ext cx="4382681" cy="485236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Parental Permission Letter template -  Board Motion # 10</a:t>
            </a:r>
            <a:endParaRPr lang="en-US" sz="2200"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Outlines </a:t>
            </a:r>
            <a:r>
              <a:rPr lang="en-US" sz="2200" dirty="0" err="1">
                <a:solidFill>
                  <a:srgbClr val="FFFFFF"/>
                </a:solidFill>
                <a:ea typeface="+mn-lt"/>
                <a:cs typeface="+mn-lt"/>
              </a:rPr>
              <a:t>CoDA's</a:t>
            </a: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 and parent's responsibilities </a:t>
            </a:r>
            <a:endParaRPr lang="en-US" sz="22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Adult sponsors/hosts are only responsible for what happens during the meeting</a:t>
            </a:r>
            <a:endParaRPr lang="en-US" sz="2200"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 In a medical  emergency, immediate first aid may be given and emergency contact must be notified</a:t>
            </a:r>
            <a:endParaRPr lang="en-US" dirty="0"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Transportation to and from the meetings should be arranged by the parent/guardian</a:t>
            </a:r>
            <a:endParaRPr lang="en-US" sz="2200">
              <a:ea typeface="+mn-lt"/>
              <a:cs typeface="+mn-lt"/>
            </a:endParaRPr>
          </a:p>
          <a:p>
            <a:endParaRPr lang="en-US" sz="2200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0421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ground, yellow, footwear&#10;&#10;Description automatically generated">
            <a:extLst>
              <a:ext uri="{FF2B5EF4-FFF2-40B4-BE49-F238E27FC236}">
                <a16:creationId xmlns:a16="http://schemas.microsoft.com/office/drawing/2014/main" id="{21A73754-025E-7616-614E-56F2F799F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30" r="10058"/>
          <a:stretch/>
        </p:blipFill>
        <p:spPr>
          <a:xfrm>
            <a:off x="1" y="10"/>
            <a:ext cx="757179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B0A81-7456-8DC5-8317-75C37957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766" y="127117"/>
            <a:ext cx="5515522" cy="1429542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Boundaries</a:t>
            </a:r>
            <a:r>
              <a:rPr lang="en-US" sz="4000" b="1">
                <a:cs typeface="Calibri Light"/>
              </a:rPr>
              <a:t> and Safety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2402-0730-8313-28BC-EC3934DE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389" y="1292143"/>
            <a:ext cx="6418632" cy="5238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ea typeface="Calibri"/>
                <a:cs typeface="Calibri"/>
              </a:rPr>
              <a:t>Appropriate boundaries are essential and outlined in the </a:t>
            </a:r>
            <a:r>
              <a:rPr lang="en-US" sz="2600" dirty="0" err="1">
                <a:ea typeface="Calibri"/>
                <a:cs typeface="Calibri"/>
              </a:rPr>
              <a:t>CoDAteen</a:t>
            </a:r>
            <a:r>
              <a:rPr lang="en-US" sz="2600" dirty="0">
                <a:ea typeface="Calibri"/>
                <a:cs typeface="Calibri"/>
              </a:rPr>
              <a:t> Meeting Handbook.  - Board Motion # 12</a:t>
            </a:r>
            <a:endParaRPr lang="en-US" sz="2600" dirty="0">
              <a:ea typeface="+mn-lt"/>
              <a:cs typeface="+mn-lt"/>
            </a:endParaRPr>
          </a:p>
          <a:p>
            <a:r>
              <a:rPr lang="en-US" sz="2600" dirty="0">
                <a:ea typeface="+mn-lt"/>
                <a:cs typeface="+mn-lt"/>
              </a:rPr>
              <a:t>Best practice is to have two adult sponsors/hosts in every meeting.</a:t>
            </a:r>
          </a:p>
          <a:p>
            <a:r>
              <a:rPr lang="en-US" sz="2600" dirty="0">
                <a:ea typeface="+mn-lt"/>
                <a:cs typeface="+mn-lt"/>
              </a:rPr>
              <a:t>Keep on hand a list of community resources for physical violence, abuse and suicide prevention etc. -  Tradition 6</a:t>
            </a:r>
          </a:p>
          <a:p>
            <a:r>
              <a:rPr lang="en-US" sz="2600" dirty="0">
                <a:ea typeface="+mn-lt"/>
                <a:cs typeface="+mn-lt"/>
              </a:rPr>
              <a:t>Be familiar with area/country guidelines and requirements for reporting any suspected child physical or sexual abuse.</a:t>
            </a:r>
            <a:endParaRPr lang="en-US" sz="2600" dirty="0">
              <a:ea typeface="Calibri"/>
              <a:cs typeface="Calibri"/>
            </a:endParaRPr>
          </a:p>
          <a:p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660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2988-62CE-E4BE-561B-4395A8CA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ea typeface="Calibri Light"/>
                <a:cs typeface="Calibri Light"/>
              </a:rPr>
              <a:t>WE WANT TO HEAR FROM YOU!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4C82C90-6CD6-BFAB-80E7-A99D0D160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041" b="2695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DF2C-3F13-6FE3-A55D-E9144C20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01" y="3427354"/>
            <a:ext cx="8848546" cy="3760317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800"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 material, </a:t>
            </a:r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 Handbook and Step Study are being submitted as a two year process with a draft put on the website for feedback.</a:t>
            </a:r>
            <a:endParaRPr lang="en-US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 groups need to have guidelines and material to use now. </a:t>
            </a:r>
          </a:p>
          <a:p>
            <a:r>
              <a:rPr lang="en-US" sz="2400" dirty="0">
                <a:ea typeface="+mn-lt"/>
                <a:cs typeface="+mn-lt"/>
              </a:rPr>
              <a:t>Progress not perfection </a:t>
            </a:r>
          </a:p>
          <a:p>
            <a:r>
              <a:rPr lang="en-US" sz="2400" dirty="0">
                <a:ea typeface="+mn-lt"/>
                <a:cs typeface="+mn-lt"/>
              </a:rPr>
              <a:t>Call for action  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Contact: Codateen@coda.org</a:t>
            </a: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1800">
              <a:ea typeface="Calibri"/>
              <a:cs typeface="Calibri"/>
            </a:endParaRPr>
          </a:p>
          <a:p>
            <a:endParaRPr lang="en-US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7689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375E2-0272-D7E0-F506-61C200A7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CoDAteen TaskForce Members</a:t>
            </a:r>
            <a:endParaRPr lang="en-US" sz="54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1C41B62-76B8-AD05-AD59-B36D7770A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9953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17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4E98-EF8E-FAC6-C8AF-9091B1F5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309" y="41549"/>
            <a:ext cx="6410140" cy="978323"/>
          </a:xfrm>
        </p:spPr>
        <p:txBody>
          <a:bodyPr>
            <a:normAutofit/>
          </a:bodyPr>
          <a:lstStyle/>
          <a:p>
            <a:r>
              <a:rPr lang="en-US" sz="4800" b="1">
                <a:cs typeface="Calibri Light"/>
              </a:rPr>
              <a:t>History</a:t>
            </a:r>
            <a:r>
              <a:rPr lang="en-US" b="1">
                <a:cs typeface="Calibri Light"/>
              </a:rPr>
              <a:t> of </a:t>
            </a:r>
            <a:r>
              <a:rPr lang="en-US" b="1" err="1">
                <a:cs typeface="Calibri Light"/>
              </a:rPr>
              <a:t>CoDAteen</a:t>
            </a:r>
            <a:endParaRPr lang="en-US" b="1">
              <a:cs typeface="Calibri Light"/>
            </a:endParaRPr>
          </a:p>
        </p:txBody>
      </p:sp>
      <p:sp>
        <p:nvSpPr>
          <p:cNvPr id="91" name="Freeform: Shape 87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 descr="Casual woman with a group isolated over a white background | Freestock ...">
            <a:extLst>
              <a:ext uri="{FF2B5EF4-FFF2-40B4-BE49-F238E27FC236}">
                <a16:creationId xmlns:a16="http://schemas.microsoft.com/office/drawing/2014/main" id="{92466302-324E-30B8-9301-C5A845519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2475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11" descr="Royalty-Free photo: Man in black hoodie wearing analog watch | PickPik">
            <a:extLst>
              <a:ext uri="{FF2B5EF4-FFF2-40B4-BE49-F238E27FC236}">
                <a16:creationId xmlns:a16="http://schemas.microsoft.com/office/drawing/2014/main" id="{14ECD5B7-5825-E00B-7358-65DF956FB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04" r="1100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78AB622B-DB82-2002-C53A-9AC101D7BB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60" r="3" b="30068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7817-6A06-A071-77C7-6661C0FF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965" y="693802"/>
            <a:ext cx="5219902" cy="612529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400">
              <a:cs typeface="Calibri"/>
            </a:endParaRPr>
          </a:p>
          <a:p>
            <a:r>
              <a:rPr lang="es-MX" sz="2400" dirty="0">
                <a:ea typeface="+mn-lt"/>
                <a:cs typeface="+mn-lt"/>
              </a:rPr>
              <a:t>In 2007, CSC </a:t>
            </a:r>
            <a:r>
              <a:rPr lang="es-MX" sz="2400" dirty="0" err="1">
                <a:ea typeface="+mn-lt"/>
                <a:cs typeface="+mn-lt"/>
              </a:rPr>
              <a:t>disbanded</a:t>
            </a:r>
            <a:r>
              <a:rPr lang="es-MX" sz="2400" dirty="0">
                <a:ea typeface="+mn-lt"/>
                <a:cs typeface="+mn-lt"/>
              </a:rPr>
              <a:t> </a:t>
            </a:r>
            <a:r>
              <a:rPr lang="es-MX" sz="2400" dirty="0" err="1">
                <a:ea typeface="+mn-lt"/>
                <a:cs typeface="+mn-lt"/>
              </a:rPr>
              <a:t>CoDAteen</a:t>
            </a:r>
            <a:r>
              <a:rPr lang="es-MX" sz="2400" dirty="0">
                <a:ea typeface="+mn-lt"/>
                <a:cs typeface="+mn-lt"/>
              </a:rPr>
              <a:t>.</a:t>
            </a:r>
          </a:p>
          <a:p>
            <a:r>
              <a:rPr lang="es-MX" sz="2400" dirty="0" err="1">
                <a:ea typeface="+mn-lt"/>
                <a:cs typeface="+mn-lt"/>
              </a:rPr>
              <a:t>All</a:t>
            </a:r>
            <a:r>
              <a:rPr lang="es-MX" sz="2400" dirty="0">
                <a:ea typeface="+mn-lt"/>
                <a:cs typeface="+mn-lt"/>
              </a:rPr>
              <a:t> </a:t>
            </a:r>
            <a:r>
              <a:rPr lang="es-MX" sz="2400" dirty="0" err="1">
                <a:ea typeface="+mn-lt"/>
                <a:cs typeface="+mn-lt"/>
              </a:rPr>
              <a:t>CoDAteen</a:t>
            </a:r>
            <a:r>
              <a:rPr lang="es-MX" sz="2400" dirty="0">
                <a:ea typeface="+mn-lt"/>
                <a:cs typeface="+mn-lt"/>
              </a:rPr>
              <a:t> material </a:t>
            </a:r>
            <a:r>
              <a:rPr lang="es-MX" sz="2400" dirty="0" err="1">
                <a:ea typeface="+mn-lt"/>
                <a:cs typeface="+mn-lt"/>
              </a:rPr>
              <a:t>was</a:t>
            </a:r>
            <a:r>
              <a:rPr lang="es-MX" sz="2400" dirty="0">
                <a:ea typeface="+mn-lt"/>
                <a:cs typeface="+mn-lt"/>
              </a:rPr>
              <a:t> no </a:t>
            </a:r>
            <a:r>
              <a:rPr lang="es-MX" sz="2400" dirty="0" err="1">
                <a:ea typeface="+mn-lt"/>
                <a:cs typeface="+mn-lt"/>
              </a:rPr>
              <a:t>longer</a:t>
            </a:r>
            <a:r>
              <a:rPr lang="es-MX" sz="2400" dirty="0">
                <a:ea typeface="+mn-lt"/>
                <a:cs typeface="+mn-lt"/>
              </a:rPr>
              <a:t> </a:t>
            </a:r>
            <a:r>
              <a:rPr lang="es-MX" sz="2400" dirty="0" err="1">
                <a:ea typeface="+mn-lt"/>
                <a:cs typeface="+mn-lt"/>
              </a:rPr>
              <a:t>to</a:t>
            </a:r>
            <a:r>
              <a:rPr lang="es-MX" sz="2400" dirty="0">
                <a:ea typeface="+mn-lt"/>
                <a:cs typeface="+mn-lt"/>
              </a:rPr>
              <a:t> be </a:t>
            </a:r>
            <a:r>
              <a:rPr lang="es-MX" sz="2400" dirty="0" err="1">
                <a:ea typeface="+mn-lt"/>
                <a:cs typeface="+mn-lt"/>
              </a:rPr>
              <a:t>published</a:t>
            </a:r>
            <a:r>
              <a:rPr lang="es-MX" sz="2400" dirty="0">
                <a:ea typeface="+mn-lt"/>
                <a:cs typeface="+mn-lt"/>
              </a:rPr>
              <a:t> and </a:t>
            </a:r>
            <a:r>
              <a:rPr lang="es-MX" sz="2400" dirty="0" err="1">
                <a:ea typeface="+mn-lt"/>
                <a:cs typeface="+mn-lt"/>
              </a:rPr>
              <a:t>was</a:t>
            </a:r>
            <a:r>
              <a:rPr lang="es-MX" sz="2400" dirty="0">
                <a:ea typeface="+mn-lt"/>
                <a:cs typeface="+mn-lt"/>
              </a:rPr>
              <a:t> </a:t>
            </a:r>
            <a:r>
              <a:rPr lang="es-MX" sz="2400" dirty="0" err="1">
                <a:ea typeface="+mn-lt"/>
                <a:cs typeface="+mn-lt"/>
              </a:rPr>
              <a:t>proposed</a:t>
            </a:r>
            <a:r>
              <a:rPr lang="es-MX" sz="2400" dirty="0">
                <a:ea typeface="+mn-lt"/>
                <a:cs typeface="+mn-lt"/>
              </a:rPr>
              <a:t> </a:t>
            </a:r>
            <a:r>
              <a:rPr lang="es-MX" sz="2400" dirty="0" err="1">
                <a:ea typeface="+mn-lt"/>
                <a:cs typeface="+mn-lt"/>
              </a:rPr>
              <a:t>to</a:t>
            </a:r>
            <a:r>
              <a:rPr lang="es-MX" sz="2400" dirty="0">
                <a:ea typeface="+mn-lt"/>
                <a:cs typeface="+mn-lt"/>
              </a:rPr>
              <a:t> be </a:t>
            </a:r>
            <a:r>
              <a:rPr lang="es-MX" sz="2400" dirty="0" err="1">
                <a:ea typeface="+mn-lt"/>
                <a:cs typeface="+mn-lt"/>
              </a:rPr>
              <a:t>incorporated</a:t>
            </a:r>
            <a:r>
              <a:rPr lang="es-MX" sz="2400" dirty="0">
                <a:ea typeface="+mn-lt"/>
                <a:cs typeface="+mn-lt"/>
              </a:rPr>
              <a:t> </a:t>
            </a:r>
            <a:r>
              <a:rPr lang="es-MX" sz="2400" dirty="0" err="1">
                <a:ea typeface="+mn-lt"/>
                <a:cs typeface="+mn-lt"/>
              </a:rPr>
              <a:t>into</a:t>
            </a:r>
            <a:r>
              <a:rPr lang="es-MX" sz="2400" dirty="0">
                <a:ea typeface="+mn-lt"/>
                <a:cs typeface="+mn-lt"/>
              </a:rPr>
              <a:t> material </a:t>
            </a:r>
            <a:r>
              <a:rPr lang="es-MX" sz="2400" dirty="0" err="1">
                <a:ea typeface="+mn-lt"/>
                <a:cs typeface="+mn-lt"/>
              </a:rPr>
              <a:t>for</a:t>
            </a:r>
            <a:r>
              <a:rPr lang="es-MX" sz="2400" dirty="0">
                <a:ea typeface="+mn-lt"/>
                <a:cs typeface="+mn-lt"/>
              </a:rPr>
              <a:t> </a:t>
            </a:r>
            <a:r>
              <a:rPr lang="es-MX" sz="2400" dirty="0" err="1">
                <a:ea typeface="+mn-lt"/>
                <a:cs typeface="+mn-lt"/>
              </a:rPr>
              <a:t>CoDA</a:t>
            </a:r>
            <a:r>
              <a:rPr lang="es-MX" sz="2400" dirty="0">
                <a:ea typeface="+mn-lt"/>
                <a:cs typeface="+mn-lt"/>
              </a:rPr>
              <a:t> </a:t>
            </a:r>
            <a:r>
              <a:rPr lang="es-MX" sz="2400" dirty="0" err="1">
                <a:ea typeface="+mn-lt"/>
                <a:cs typeface="+mn-lt"/>
              </a:rPr>
              <a:t>Youth</a:t>
            </a:r>
            <a:r>
              <a:rPr lang="es-MX" sz="2400" dirty="0">
                <a:ea typeface="+mn-lt"/>
                <a:cs typeface="+mn-lt"/>
              </a:rPr>
              <a:t>.  </a:t>
            </a:r>
            <a:endParaRPr lang="es-MX" sz="2400">
              <a:cs typeface="Calibri"/>
            </a:endParaRPr>
          </a:p>
          <a:p>
            <a:r>
              <a:rPr lang="en-US" sz="2400" dirty="0">
                <a:cs typeface="Calibri"/>
              </a:rPr>
              <a:t>In 2021, inspired by feedback from the Spanish speaking community, Spanish Outreach (SPO) met with Latin American </a:t>
            </a:r>
            <a:r>
              <a:rPr lang="en-US" sz="2400" dirty="0" err="1">
                <a:cs typeface="Calibri"/>
              </a:rPr>
              <a:t>CoDA</a:t>
            </a:r>
            <a:r>
              <a:rPr lang="en-US" sz="2400" dirty="0">
                <a:cs typeface="Calibri"/>
              </a:rPr>
              <a:t> and other 12 Step members including teens to gather testimonials.</a:t>
            </a:r>
            <a:endParaRPr lang="es-MX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SPO also found a lack of </a:t>
            </a:r>
            <a:r>
              <a:rPr lang="en-US" sz="2400" dirty="0" err="1">
                <a:ea typeface="+mn-lt"/>
                <a:cs typeface="+mn-lt"/>
              </a:rPr>
              <a:t>CoDA</a:t>
            </a:r>
            <a:r>
              <a:rPr lang="en-US" sz="2400" dirty="0">
                <a:ea typeface="+mn-lt"/>
                <a:cs typeface="+mn-lt"/>
              </a:rPr>
              <a:t> literature that speaks to the problems that youth face today.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  <a:hlinkClick r:id="rId7"/>
              </a:rPr>
              <a:t>Spanish Outreach 2021 VisualReport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36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42443-A76A-36A2-115F-8FA16595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63" y="282237"/>
            <a:ext cx="3836640" cy="1827445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cs typeface="Calibri Light"/>
              </a:rPr>
              <a:t>CoDAteen</a:t>
            </a:r>
            <a:r>
              <a:rPr lang="en-US" sz="5400" b="1" dirty="0">
                <a:cs typeface="Calibri Light"/>
              </a:rPr>
              <a:t> </a:t>
            </a:r>
            <a:br>
              <a:rPr lang="en-US" sz="5400" b="1" dirty="0">
                <a:cs typeface="Calibri Light"/>
              </a:rPr>
            </a:br>
            <a:r>
              <a:rPr lang="en-US" sz="5400" b="1" dirty="0" err="1">
                <a:cs typeface="Calibri Light"/>
              </a:rPr>
              <a:t>TaskForce</a:t>
            </a:r>
            <a:r>
              <a:rPr lang="en-US" sz="5400" dirty="0">
                <a:cs typeface="Calibri Light"/>
              </a:rPr>
              <a:t> </a:t>
            </a:r>
            <a:endParaRPr lang="en-US" sz="5400" dirty="0"/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66AC-003F-C385-F34C-0D1358EE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6" y="2729125"/>
            <a:ext cx="7708531" cy="39820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In response to Spanish Outreach (SPO)'s report in 2021, the </a:t>
            </a:r>
            <a:r>
              <a:rPr lang="en-US" dirty="0" err="1">
                <a:ea typeface="+mn-lt"/>
                <a:cs typeface="+mn-lt"/>
              </a:rPr>
              <a:t>CoDA</a:t>
            </a:r>
            <a:r>
              <a:rPr lang="en-US" dirty="0">
                <a:ea typeface="+mn-lt"/>
                <a:cs typeface="+mn-lt"/>
              </a:rPr>
              <a:t> Board formed the </a:t>
            </a:r>
            <a:r>
              <a:rPr lang="en-US" dirty="0" err="1">
                <a:ea typeface="+mn-lt"/>
                <a:cs typeface="+mn-lt"/>
              </a:rPr>
              <a:t>CoDAteen</a:t>
            </a:r>
            <a:r>
              <a:rPr lang="en-US" dirty="0">
                <a:ea typeface="+mn-lt"/>
                <a:cs typeface="+mn-lt"/>
              </a:rPr>
              <a:t> Task Force. </a:t>
            </a:r>
            <a:endParaRPr lang="es-MX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They formed two subgroups: English speaking and Spanish speaking.</a:t>
            </a:r>
          </a:p>
          <a:p>
            <a:r>
              <a:rPr lang="en-US" dirty="0">
                <a:ea typeface="+mn-lt"/>
                <a:cs typeface="+mn-lt"/>
              </a:rPr>
              <a:t>Translation and interpretation services were used to enable both working groups to share information and work together. 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532AA34-3ECB-0A79-11E9-B65C0B22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310" r="28792" b="-1"/>
          <a:stretch/>
        </p:blipFill>
        <p:spPr>
          <a:xfrm>
            <a:off x="7511435" y="359443"/>
            <a:ext cx="4247720" cy="448572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31196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01918-732E-1756-DD29-5C3FEABE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cs typeface="Calibri Light"/>
              </a:rPr>
              <a:t>CoDAteen TaskForce Work in Progress</a:t>
            </a:r>
            <a:endParaRPr lang="en-US" sz="5400" b="1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CBCA8-B271-547F-F91B-68DF1EA07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CoDAteen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TaskForce</a:t>
            </a:r>
            <a:r>
              <a:rPr lang="en-US" dirty="0">
                <a:ea typeface="+mn-lt"/>
                <a:cs typeface="+mn-lt"/>
              </a:rPr>
              <a:t> did further in-depth research and gained further testimonials. </a:t>
            </a:r>
          </a:p>
          <a:p>
            <a:r>
              <a:rPr lang="en-US" dirty="0">
                <a:ea typeface="+mn-lt"/>
                <a:cs typeface="+mn-lt"/>
              </a:rPr>
              <a:t>Reviewed, updated and revised previous </a:t>
            </a:r>
            <a:r>
              <a:rPr lang="en-US" dirty="0" err="1">
                <a:ea typeface="+mn-lt"/>
                <a:cs typeface="+mn-lt"/>
              </a:rPr>
              <a:t>CoDAteen</a:t>
            </a:r>
            <a:r>
              <a:rPr lang="en-US" dirty="0">
                <a:ea typeface="+mn-lt"/>
                <a:cs typeface="+mn-lt"/>
              </a:rPr>
              <a:t> material dated back to 2003. </a:t>
            </a:r>
          </a:p>
          <a:p>
            <a:r>
              <a:rPr lang="en-US" dirty="0">
                <a:ea typeface="+mn-lt"/>
                <a:cs typeface="+mn-lt"/>
              </a:rPr>
              <a:t>Revised and updated guidelines for </a:t>
            </a:r>
            <a:r>
              <a:rPr lang="en-US" dirty="0" err="1">
                <a:ea typeface="+mn-lt"/>
                <a:cs typeface="+mn-lt"/>
              </a:rPr>
              <a:t>CoDA</a:t>
            </a:r>
            <a:r>
              <a:rPr lang="en-US" dirty="0">
                <a:ea typeface="+mn-lt"/>
                <a:cs typeface="+mn-lt"/>
              </a:rPr>
              <a:t> groups to safely sponsor </a:t>
            </a:r>
            <a:r>
              <a:rPr lang="en-US" dirty="0" err="1">
                <a:ea typeface="+mn-lt"/>
                <a:cs typeface="+mn-lt"/>
              </a:rPr>
              <a:t>CoDAteen</a:t>
            </a:r>
            <a:r>
              <a:rPr lang="en-US" dirty="0">
                <a:ea typeface="+mn-lt"/>
                <a:cs typeface="+mn-lt"/>
              </a:rPr>
              <a:t> meetings.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589995-4C13-85B2-D03C-D9B581632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84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71675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78DCA-3356-1ACE-EA20-09FED00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Need for CoDAteen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FC88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606A-4B48-CDDC-04E2-3F03A607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Codependency affects young people too! </a:t>
            </a:r>
          </a:p>
          <a:p>
            <a:r>
              <a:rPr lang="en-US" sz="2000">
                <a:cs typeface="Calibri"/>
              </a:rPr>
              <a:t>Codependency can develop from a very early age often from childhood trauma</a:t>
            </a:r>
          </a:p>
          <a:p>
            <a:r>
              <a:rPr lang="en-US" sz="2000">
                <a:cs typeface="Calibri"/>
              </a:rPr>
              <a:t>Need a safe place to relate to other youth who share their experience, strength and hope.</a:t>
            </a:r>
          </a:p>
          <a:p>
            <a:r>
              <a:rPr lang="en-US" sz="2000">
                <a:cs typeface="Calibri"/>
                <a:hlinkClick r:id="rId3"/>
              </a:rPr>
              <a:t>Alejandro, Gilberto, and Melissa Share</a:t>
            </a:r>
            <a:r>
              <a:rPr lang="en-US" sz="2000">
                <a:cs typeface="Calibri"/>
              </a:rPr>
              <a:t> </a:t>
            </a:r>
          </a:p>
          <a:p>
            <a:r>
              <a:rPr lang="en-US" sz="2000">
                <a:cs typeface="Calibri"/>
              </a:rPr>
              <a:t>Rosa's Share (1 min.)</a:t>
            </a: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4" name="Picture 4" descr="A picture containing sky, person, person&#10;&#10;Description automatically generated">
            <a:extLst>
              <a:ext uri="{FF2B5EF4-FFF2-40B4-BE49-F238E27FC236}">
                <a16:creationId xmlns:a16="http://schemas.microsoft.com/office/drawing/2014/main" id="{92546106-C507-FE7A-0365-F74987F6C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429" b="564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92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BD9AF-1CC1-C0A7-5762-114BA06A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cs typeface="Calibri Light"/>
              </a:rPr>
              <a:t>Purpose of </a:t>
            </a:r>
            <a:r>
              <a:rPr lang="en-US" sz="4800" b="1" dirty="0" err="1">
                <a:cs typeface="Calibri Light"/>
              </a:rPr>
              <a:t>CoDAteen</a:t>
            </a:r>
            <a:r>
              <a:rPr lang="en-US" sz="4800" b="1" dirty="0">
                <a:cs typeface="Calibri Light"/>
              </a:rPr>
              <a:t> World Committee</a:t>
            </a:r>
            <a:br>
              <a:rPr lang="en-US" sz="4800" b="1" dirty="0">
                <a:cs typeface="Calibri Light"/>
              </a:rPr>
            </a:br>
            <a:r>
              <a:rPr lang="en-US" sz="3200" b="1" dirty="0">
                <a:cs typeface="Calibri Light"/>
              </a:rPr>
              <a:t>Reestablishment of </a:t>
            </a:r>
            <a:r>
              <a:rPr lang="en-US" sz="3200" b="1" dirty="0" err="1">
                <a:cs typeface="Calibri Light"/>
              </a:rPr>
              <a:t>CoDAteen</a:t>
            </a:r>
            <a:r>
              <a:rPr lang="en-US" sz="3200" b="1" dirty="0">
                <a:cs typeface="Calibri Light"/>
              </a:rPr>
              <a:t>- Board Motion #8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8316E953-0958-3F9B-C053-90C1F352200A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3888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0509A-2C0B-B96B-24CA-20D524AB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4600" b="1" dirty="0">
                <a:cs typeface="Calibri Light"/>
              </a:rPr>
              <a:t>Minimum Behavior and Safety Requirements</a:t>
            </a:r>
            <a:br>
              <a:rPr lang="en-US" sz="4600" b="1" dirty="0">
                <a:cs typeface="Calibri Light"/>
              </a:rPr>
            </a:br>
            <a:r>
              <a:rPr lang="en-US" sz="3600" b="1" dirty="0">
                <a:cs typeface="Calibri Light"/>
              </a:rPr>
              <a:t>Board Motion # 11</a:t>
            </a:r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334E-87E3-ACC8-7013-73BB7BAF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927107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cs typeface="Calibri"/>
              </a:rPr>
              <a:t>Alateen meetings have been meeting since 1957 with no known legal or safety issues.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In 2003, Al-anon determined that maintaining the safety of Alateen does affect Al-anon as a whole and developed minimum behavior and safety requirements. 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 err="1">
                <a:cs typeface="Calibri"/>
              </a:rPr>
              <a:t>CoDAteen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TaskForce</a:t>
            </a:r>
            <a:r>
              <a:rPr lang="en-US" sz="2400" dirty="0">
                <a:cs typeface="Calibri"/>
              </a:rPr>
              <a:t> crafted minimum requirements inspired by Alateen's practice and previous </a:t>
            </a:r>
            <a:r>
              <a:rPr lang="en-US" sz="2400" dirty="0" err="1">
                <a:cs typeface="Calibri"/>
              </a:rPr>
              <a:t>CoDA</a:t>
            </a:r>
            <a:r>
              <a:rPr lang="en-US" sz="2400" dirty="0">
                <a:cs typeface="Calibri"/>
              </a:rPr>
              <a:t> approved material.  They have been reviewed and approved by </a:t>
            </a:r>
            <a:r>
              <a:rPr lang="en-US" sz="2400" dirty="0" err="1">
                <a:cs typeface="Calibri"/>
              </a:rPr>
              <a:t>CoDA's</a:t>
            </a:r>
            <a:r>
              <a:rPr lang="en-US" sz="2400" dirty="0">
                <a:cs typeface="Calibri"/>
              </a:rPr>
              <a:t> lawyer. 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Legal requirements for adults to work with minors differ according to countries and local areas and these requirements must be observed.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3537F0B-04C8-2216-457C-EA635DFD6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20" r="1872" b="-3"/>
          <a:stretch/>
        </p:blipFill>
        <p:spPr>
          <a:xfrm>
            <a:off x="8432061" y="2200197"/>
            <a:ext cx="3263732" cy="34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782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339C4-CA36-824A-B6A3-95199CF6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cs typeface="Calibri Light"/>
              </a:rPr>
              <a:t>Proposed </a:t>
            </a:r>
            <a:r>
              <a:rPr lang="en-US" sz="5400" b="1" err="1">
                <a:cs typeface="Calibri Light"/>
              </a:rPr>
              <a:t>CoDAteen</a:t>
            </a:r>
            <a:r>
              <a:rPr lang="en-US" sz="5400" b="1">
                <a:cs typeface="Calibri Light"/>
              </a:rPr>
              <a:t> Structure</a:t>
            </a:r>
            <a:endParaRPr lang="en-US" sz="5400" b="1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6F9BE-6FA8-AE1B-0AB5-B64139A4A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60" y="1939611"/>
            <a:ext cx="8256366" cy="46083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 meetings must be sponsored by an individual </a:t>
            </a:r>
            <a:r>
              <a:rPr lang="en-US" sz="2400" dirty="0" err="1">
                <a:ea typeface="+mn-lt"/>
                <a:cs typeface="+mn-lt"/>
              </a:rPr>
              <a:t>CoDA</a:t>
            </a:r>
            <a:r>
              <a:rPr lang="en-US" sz="2400" dirty="0">
                <a:ea typeface="+mn-lt"/>
                <a:cs typeface="+mn-lt"/>
              </a:rPr>
              <a:t> meeting, Intergroup, Regional area, or Voting Entity and register with </a:t>
            </a:r>
            <a:r>
              <a:rPr lang="en-US" sz="2400" dirty="0" err="1">
                <a:ea typeface="+mn-lt"/>
                <a:cs typeface="+mn-lt"/>
              </a:rPr>
              <a:t>CoDA</a:t>
            </a:r>
            <a:r>
              <a:rPr lang="en-US" sz="2400" dirty="0">
                <a:ea typeface="+mn-lt"/>
                <a:cs typeface="+mn-lt"/>
              </a:rPr>
              <a:t> World. </a:t>
            </a:r>
          </a:p>
          <a:p>
            <a:r>
              <a:rPr lang="en-US" sz="2400" dirty="0">
                <a:ea typeface="+mn-lt"/>
                <a:cs typeface="+mn-lt"/>
              </a:rPr>
              <a:t>A </a:t>
            </a:r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 meeting may not be registered without a sponsoring </a:t>
            </a:r>
            <a:r>
              <a:rPr lang="en-US" sz="2400" dirty="0" err="1">
                <a:ea typeface="+mn-lt"/>
                <a:cs typeface="+mn-lt"/>
              </a:rPr>
              <a:t>CoDA</a:t>
            </a:r>
            <a:r>
              <a:rPr lang="en-US" sz="2400" dirty="0">
                <a:ea typeface="+mn-lt"/>
                <a:cs typeface="+mn-lt"/>
              </a:rPr>
              <a:t> group.</a:t>
            </a:r>
          </a:p>
          <a:p>
            <a:r>
              <a:rPr lang="en-US" sz="2400" dirty="0">
                <a:ea typeface="+mn-lt"/>
                <a:cs typeface="+mn-lt"/>
              </a:rPr>
              <a:t>The sponsoring </a:t>
            </a:r>
            <a:r>
              <a:rPr lang="en-US" sz="2400" dirty="0" err="1">
                <a:ea typeface="+mn-lt"/>
                <a:cs typeface="+mn-lt"/>
              </a:rPr>
              <a:t>CoDA</a:t>
            </a:r>
            <a:r>
              <a:rPr lang="en-US" sz="2400" dirty="0">
                <a:ea typeface="+mn-lt"/>
                <a:cs typeface="+mn-lt"/>
              </a:rPr>
              <a:t> group as above is responsible for vetting and training any adults involved with the </a:t>
            </a:r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 meeting. </a:t>
            </a:r>
          </a:p>
          <a:p>
            <a:r>
              <a:rPr lang="en-US" sz="2400" dirty="0">
                <a:ea typeface="+mn-lt"/>
                <a:cs typeface="+mn-lt"/>
              </a:rPr>
              <a:t>The </a:t>
            </a:r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 committee is responsible for reviewing each group's process for </a:t>
            </a:r>
            <a:r>
              <a:rPr lang="en-US" sz="2400" dirty="0" err="1">
                <a:ea typeface="+mn-lt"/>
                <a:cs typeface="+mn-lt"/>
              </a:rPr>
              <a:t>CoDAteen</a:t>
            </a:r>
            <a:r>
              <a:rPr lang="en-US" sz="2400" dirty="0">
                <a:ea typeface="+mn-lt"/>
                <a:cs typeface="+mn-lt"/>
              </a:rPr>
              <a:t> and approve the registration of the meeting.</a:t>
            </a:r>
          </a:p>
          <a:p>
            <a:r>
              <a:rPr lang="en-US" sz="2400" dirty="0">
                <a:ea typeface="Calibri"/>
                <a:cs typeface="Calibri"/>
              </a:rPr>
              <a:t>See </a:t>
            </a:r>
            <a:r>
              <a:rPr lang="en-US" sz="2400" dirty="0" err="1">
                <a:ea typeface="Calibri"/>
                <a:cs typeface="Calibri"/>
              </a:rPr>
              <a:t>CoDAteen</a:t>
            </a:r>
            <a:r>
              <a:rPr lang="en-US" sz="2400" dirty="0">
                <a:ea typeface="Calibri"/>
                <a:cs typeface="Calibri"/>
              </a:rPr>
              <a:t> Meeting Handbook- Board Motion # 12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  <p:pic>
        <p:nvPicPr>
          <p:cNvPr id="4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E3A668DA-EDA3-EEF9-F490-65488278D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792" b="-3"/>
          <a:stretch/>
        </p:blipFill>
        <p:spPr>
          <a:xfrm>
            <a:off x="8006337" y="1720165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23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CoDAteen Task Force</vt:lpstr>
      <vt:lpstr>CoDAteen TaskForce Members</vt:lpstr>
      <vt:lpstr>History of CoDAteen</vt:lpstr>
      <vt:lpstr>CoDAteen  TaskForce </vt:lpstr>
      <vt:lpstr>CoDAteen TaskForce Work in Progress</vt:lpstr>
      <vt:lpstr>Need for CoDAteen</vt:lpstr>
      <vt:lpstr>Purpose of CoDAteen World Committee Reestablishment of CoDAteen- Board Motion #8</vt:lpstr>
      <vt:lpstr>Minimum Behavior and Safety Requirements Board Motion # 11</vt:lpstr>
      <vt:lpstr>Proposed CoDAteen Structure</vt:lpstr>
      <vt:lpstr>Adult Sponsors/Hosts</vt:lpstr>
      <vt:lpstr>CoDA vs. Parental/Guardian Responsibilities</vt:lpstr>
      <vt:lpstr>Boundaries and Safety</vt:lpstr>
      <vt:lpstr>WE WANT TO HEAR FROM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813</cp:revision>
  <dcterms:created xsi:type="dcterms:W3CDTF">2022-08-07T19:47:42Z</dcterms:created>
  <dcterms:modified xsi:type="dcterms:W3CDTF">2022-08-18T02:30:20Z</dcterms:modified>
</cp:coreProperties>
</file>