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8" r:id="rId3"/>
    <p:sldId id="268" r:id="rId4"/>
    <p:sldId id="260" r:id="rId5"/>
    <p:sldId id="262" r:id="rId6"/>
    <p:sldId id="264" r:id="rId7"/>
    <p:sldId id="267" r:id="rId8"/>
  </p:sldIdLst>
  <p:sldSz cx="9144000" cy="6858000" type="screen4x3"/>
  <p:notesSz cx="6881813" cy="9296400"/>
  <p:embeddedFontLst>
    <p:embeddedFont>
      <p:font typeface="Calibri" panose="020F0502020204030204" pitchFamily="34" charset="0"/>
      <p:regular r:id="rId10"/>
      <p:bold r:id="rId11"/>
      <p:italic r:id="rId12"/>
      <p:boldItalic r:id="rId13"/>
    </p:embeddedFont>
    <p:embeddedFont>
      <p:font typeface="Fira Sans" panose="020B0503050000020004" pitchFamily="34" charset="0"/>
      <p:regular r:id="rId14"/>
      <p:bold r:id="rId15"/>
      <p:italic r:id="rId16"/>
      <p:boldItalic r:id="rId17"/>
    </p:embeddedFont>
    <p:embeddedFont>
      <p:font typeface="Garamond" panose="02020404030301010803" pitchFamily="18" charset="0"/>
      <p:regular r:id="rId18"/>
      <p:bold r:id="rId19"/>
      <p:italic r:id="rId20"/>
      <p:boldItalic r:id="rId21"/>
    </p:embeddedFont>
    <p:embeddedFont>
      <p:font typeface="Verdana" panose="020B060403050404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cJlK5j8s9LVFfwvSaMO0wRZCy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2" d="100"/>
          <a:sy n="92" d="100"/>
        </p:scale>
        <p:origin x="1186" y="8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16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9" cy="466434"/>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2" y="0"/>
            <a:ext cx="2982119" cy="466434"/>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82119" cy="466433"/>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2"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CA" dirty="0"/>
              <a:t>WE WISH YOU WERE HERE!</a:t>
            </a:r>
            <a:endParaRPr dirty="0"/>
          </a:p>
          <a:p>
            <a:pPr marL="0" lvl="0" indent="0" algn="l" rtl="0">
              <a:lnSpc>
                <a:spcPct val="100000"/>
              </a:lnSpc>
              <a:spcBef>
                <a:spcPts val="0"/>
              </a:spcBef>
              <a:spcAft>
                <a:spcPts val="0"/>
              </a:spcAft>
              <a:buSzPts val="1400"/>
              <a:buNone/>
            </a:pPr>
            <a:r>
              <a:rPr lang="en-CA" dirty="0"/>
              <a:t>Ottawa is the Capital City of Canada, in the province of Ontario, located 2 hours west of Montreal, Quebec and a short drive north to Gatineau, Quebec.</a:t>
            </a:r>
            <a:endParaRPr dirty="0"/>
          </a:p>
          <a:p>
            <a:pPr marL="0" lvl="0" indent="0" algn="l" rtl="0">
              <a:lnSpc>
                <a:spcPct val="100000"/>
              </a:lnSpc>
              <a:spcBef>
                <a:spcPts val="0"/>
              </a:spcBef>
              <a:spcAft>
                <a:spcPts val="0"/>
              </a:spcAft>
              <a:buSzPts val="1400"/>
              <a:buNone/>
            </a:pPr>
            <a:r>
              <a:rPr lang="en-CA" dirty="0"/>
              <a:t>It stands on the south bank of the Ottawa River in the eastern portion of southern Ontario. Ottawa borders Gatineau, Quebec, and forms the core of the Ottawa–Gatineau census metropolitan area (CMA) and the National Capital Region (NCR).[ As of 2016, Ottawa had a city population of 934,243 and a metropolitan population of 1,323,783 making it the fourth-largest city and the fifth-largest CMA in Canada. In June 2019, the City of Ottawa estimated it had surpassed a population of one million. </a:t>
            </a:r>
            <a:endParaRPr dirty="0"/>
          </a:p>
          <a:p>
            <a:pPr marL="0" lvl="0" indent="0" algn="l" rtl="0">
              <a:lnSpc>
                <a:spcPct val="100000"/>
              </a:lnSpc>
              <a:spcBef>
                <a:spcPts val="0"/>
              </a:spcBef>
              <a:spcAft>
                <a:spcPts val="0"/>
              </a:spcAft>
              <a:buSzPts val="1400"/>
              <a:buNone/>
            </a:pPr>
            <a:r>
              <a:rPr lang="en-CA" dirty="0"/>
              <a:t>Founded in 1826 as Bytown, and incorporated as Ottawa in 1855, the city has evolved into the political centre of Canada. Its original boundaries were expanded through numerous annexations and were ultimately replaced by a new city incorporation and amalgamation in 2001 which significantly increased its land area. The city name Ottawa was chosen in reference to the Ottawa River, the name of which is derived from the Algonquin Odawa, meaning "to trade".</a:t>
            </a:r>
            <a:endParaRPr dirty="0"/>
          </a:p>
          <a:p>
            <a:pPr marL="0" lvl="0" indent="0" algn="l" rtl="0">
              <a:lnSpc>
                <a:spcPct val="100000"/>
              </a:lnSpc>
              <a:spcBef>
                <a:spcPts val="0"/>
              </a:spcBef>
              <a:spcAft>
                <a:spcPts val="0"/>
              </a:spcAft>
              <a:buSzPts val="1400"/>
              <a:buNone/>
            </a:pPr>
            <a:r>
              <a:rPr lang="en-CA" dirty="0"/>
              <a:t>Ottawa has the most educated population among Canadian cities[15] and is home to a number of colleges and universities, research and cultural institutions, including the National Arts Centre, the National Gallery, and numerous national museums. (Wikipedia) https://en.wikipedia.org/wiki/Ottawa</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CA" b="0" i="0" dirty="0">
                <a:solidFill>
                  <a:srgbClr val="212529"/>
                </a:solidFill>
                <a:latin typeface="Fira Sans"/>
                <a:ea typeface="Fira Sans"/>
                <a:cs typeface="Fira Sans"/>
                <a:sym typeface="Fira Sans"/>
              </a:rPr>
              <a:t>As Canada’s capital, Ottawa is the perfect place to experience some of the country’s best attractions, celebrations and flavours.  </a:t>
            </a:r>
            <a:endParaRPr dirty="0"/>
          </a:p>
          <a:p>
            <a:pPr marL="0" lvl="0" indent="0" algn="l" rtl="0">
              <a:lnSpc>
                <a:spcPct val="100000"/>
              </a:lnSpc>
              <a:spcBef>
                <a:spcPts val="0"/>
              </a:spcBef>
              <a:spcAft>
                <a:spcPts val="0"/>
              </a:spcAft>
              <a:buSzPts val="1400"/>
              <a:buNone/>
            </a:pPr>
            <a:r>
              <a:rPr lang="en-CA" b="0" i="0" dirty="0">
                <a:solidFill>
                  <a:srgbClr val="212529"/>
                </a:solidFill>
                <a:latin typeface="Fira Sans"/>
                <a:ea typeface="Fira Sans"/>
                <a:cs typeface="Fira Sans"/>
                <a:sym typeface="Fira Sans"/>
              </a:rPr>
              <a:t>Within a short walk from your hotel, you can tour iconic Parliament Hill, visit many of the country’s national museums, and take an epic paddle, cruise or skate on the Rideau Canal—a UNESCO World Heritage Site. Around every corner on both the Ontario and Quebec sides of the Ottawa River, lively neighbourhoods beckon you with tasty craft beer, fresh local food and unique shopping experiences.  </a:t>
            </a:r>
            <a:endParaRPr dirty="0"/>
          </a:p>
          <a:p>
            <a:pPr marL="0" lvl="0" indent="0" algn="l" rtl="0">
              <a:lnSpc>
                <a:spcPct val="100000"/>
              </a:lnSpc>
              <a:spcBef>
                <a:spcPts val="0"/>
              </a:spcBef>
              <a:spcAft>
                <a:spcPts val="0"/>
              </a:spcAft>
              <a:buSzPts val="1400"/>
              <a:buNone/>
            </a:pPr>
            <a:r>
              <a:rPr lang="en-CA" b="0" i="0" dirty="0">
                <a:solidFill>
                  <a:srgbClr val="212529"/>
                </a:solidFill>
                <a:latin typeface="Fira Sans"/>
                <a:ea typeface="Fira Sans"/>
                <a:cs typeface="Fira Sans"/>
                <a:sym typeface="Fira Sans"/>
              </a:rPr>
              <a:t>Pristine outdoor spaces within the city and in the nearby countryside offer a bounty of activities including cycling, rafting, hiking and skiing. And no matter the season, events like Winterlude, the Canadian Tulip Festival and Bluesfest fill the city with excitement and beauty.  </a:t>
            </a:r>
            <a:endParaRPr dirty="0"/>
          </a:p>
          <a:p>
            <a:pPr marL="0" lvl="0" indent="0" algn="l" rtl="0">
              <a:lnSpc>
                <a:spcPct val="100000"/>
              </a:lnSpc>
              <a:spcBef>
                <a:spcPts val="0"/>
              </a:spcBef>
              <a:spcAft>
                <a:spcPts val="0"/>
              </a:spcAft>
              <a:buSzPts val="1400"/>
              <a:buNone/>
            </a:pPr>
            <a:r>
              <a:rPr lang="en-CA" b="0" i="0" dirty="0">
                <a:solidFill>
                  <a:srgbClr val="212529"/>
                </a:solidFill>
                <a:latin typeface="Fira Sans"/>
                <a:ea typeface="Fira Sans"/>
                <a:cs typeface="Fira Sans"/>
                <a:sym typeface="Fira Sans"/>
              </a:rPr>
              <a:t>Live the ultimate authentic Canadian experience and create unforgettable memories in Ottawa, Canada’s capital!   </a:t>
            </a:r>
            <a:endParaRPr dirty="0"/>
          </a:p>
          <a:p>
            <a:pPr marL="0" marR="0" lvl="0" indent="0" algn="l" rtl="0">
              <a:lnSpc>
                <a:spcPct val="100000"/>
              </a:lnSpc>
              <a:spcBef>
                <a:spcPts val="0"/>
              </a:spcBef>
              <a:spcAft>
                <a:spcPts val="0"/>
              </a:spcAft>
              <a:buClr>
                <a:srgbClr val="212529"/>
              </a:buClr>
              <a:buSzPts val="1200"/>
              <a:buFont typeface="Fira Sans"/>
              <a:buNone/>
            </a:pPr>
            <a:r>
              <a:rPr lang="en-CA" b="0" i="0" dirty="0">
                <a:solidFill>
                  <a:srgbClr val="212529"/>
                </a:solidFill>
                <a:latin typeface="Fira Sans"/>
                <a:ea typeface="Fira Sans"/>
                <a:cs typeface="Fira Sans"/>
                <a:sym typeface="Fira Sans"/>
              </a:rPr>
              <a:t>Discover more about Ottawa through its vibrant neighbourhoods and on the Ottawa Tourism blog: https://youtu.be/OMuZpC-eQMY </a:t>
            </a:r>
            <a:endParaRPr dirty="0"/>
          </a:p>
          <a:p>
            <a:pPr marL="0" lvl="0" indent="0" algn="l" rtl="0">
              <a:lnSpc>
                <a:spcPct val="100000"/>
              </a:lnSpc>
              <a:spcBef>
                <a:spcPts val="0"/>
              </a:spcBef>
              <a:spcAft>
                <a:spcPts val="0"/>
              </a:spcAft>
              <a:buSzPts val="1400"/>
              <a:buNone/>
            </a:pPr>
            <a:r>
              <a:rPr lang="en-CA" dirty="0"/>
              <a:t>https://ottawatourism.ca/en/about-ottawa</a:t>
            </a:r>
            <a:endParaRPr dirty="0"/>
          </a:p>
          <a:p>
            <a:pPr marL="0" lvl="0" indent="0" algn="l" rtl="0">
              <a:lnSpc>
                <a:spcPct val="100000"/>
              </a:lnSpc>
              <a:spcBef>
                <a:spcPts val="0"/>
              </a:spcBef>
              <a:spcAft>
                <a:spcPts val="0"/>
              </a:spcAft>
              <a:buSzPts val="1400"/>
              <a:buNone/>
            </a:pPr>
            <a:endParaRPr dirty="0"/>
          </a:p>
        </p:txBody>
      </p:sp>
      <p:sp>
        <p:nvSpPr>
          <p:cNvPr id="231" name="Google Shape;231;p1:notes"/>
          <p:cNvSpPr txBox="1">
            <a:spLocks noGrp="1"/>
          </p:cNvSpPr>
          <p:nvPr>
            <p:ph type="sldNum" idx="12"/>
          </p:nvPr>
        </p:nvSpPr>
        <p:spPr>
          <a:xfrm>
            <a:off x="3898102" y="8829967"/>
            <a:ext cx="2982119" cy="466433"/>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CA"/>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083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a:t>Must sees in Ottawa: the laid back feel of parks and beautiful gardens, Parliament Hill and the Peace Tower , Ottawa River pathway (behind the Parliament buildings which can be walked to reach a couple museums), Rideau Canal, Byward Market, Spark Street Mall, Buskers performances on the sidewalks, 7 National Museums: Canadian War Museum, National Art Gallery of Canada, Canadian Museum of History with the Children’s Museum and CINÉ+ 3D theatre (in Gatineau), Aviation and Space Museum, Science and Technology Museum, Canadian Museum of Nature and Canada Agriculture and Food Museum (near Dows Lake). Most museums are free to visit 4-8pm…call to confirm.</a:t>
            </a:r>
            <a:endParaRPr/>
          </a:p>
          <a:p>
            <a:pPr marL="0" marR="0" lvl="0" indent="0" algn="l" rtl="0">
              <a:lnSpc>
                <a:spcPct val="100000"/>
              </a:lnSpc>
              <a:spcBef>
                <a:spcPts val="0"/>
              </a:spcBef>
              <a:spcAft>
                <a:spcPts val="0"/>
              </a:spcAft>
              <a:buClr>
                <a:schemeClr val="dk1"/>
              </a:buClr>
              <a:buSzPts val="1200"/>
              <a:buFont typeface="Calibri"/>
              <a:buNone/>
            </a:pPr>
            <a:r>
              <a:rPr lang="en-CA"/>
              <a:t>Then there is also Dows Lake Pavilion, Major Hills Park, National Arts Centre, Notre Dame Basilica, Canadian Mint, Governor General’s Rideau Hall.</a:t>
            </a:r>
            <a:endParaRPr/>
          </a:p>
          <a:p>
            <a:pPr marL="0" marR="0" lvl="0" indent="0" algn="l" rtl="0">
              <a:lnSpc>
                <a:spcPct val="100000"/>
              </a:lnSpc>
              <a:spcBef>
                <a:spcPts val="0"/>
              </a:spcBef>
              <a:spcAft>
                <a:spcPts val="0"/>
              </a:spcAft>
              <a:buClr>
                <a:schemeClr val="dk1"/>
              </a:buClr>
              <a:buSzPts val="1200"/>
              <a:buFont typeface="Calibri"/>
              <a:buNone/>
            </a:pPr>
            <a:r>
              <a:rPr lang="en-CA"/>
              <a:t>At a distance: Chelsea and Wakefield, National War Memorial, Diefenbunker - Canada's Cold War Museum, Landsdown farmers’ market in The Glebe, Westboro Village, hiking trails of Ottawa NCC or Gatineau Park, swimming at Mooney’s Bay.</a:t>
            </a:r>
            <a:endParaRPr/>
          </a:p>
          <a:p>
            <a:pPr marL="0" marR="0" lvl="0" indent="0" algn="l" rtl="0">
              <a:lnSpc>
                <a:spcPct val="100000"/>
              </a:lnSpc>
              <a:spcBef>
                <a:spcPts val="0"/>
              </a:spcBef>
              <a:spcAft>
                <a:spcPts val="0"/>
              </a:spcAft>
              <a:buClr>
                <a:schemeClr val="dk1"/>
              </a:buClr>
              <a:buSzPts val="1200"/>
              <a:buFont typeface="Calibri"/>
              <a:buNone/>
            </a:pPr>
            <a:r>
              <a:rPr lang="en-CA"/>
              <a:t>Tours like the Lady Dive, Hop-On-Hop-Off Sightseeing, City Bike, Jail, Ottawa River or Rideau Canal Cruise, Tourist Scavenger Hunt, Pioneering Days Audio</a:t>
            </a:r>
            <a:endParaRPr/>
          </a:p>
        </p:txBody>
      </p:sp>
      <p:sp>
        <p:nvSpPr>
          <p:cNvPr id="258" name="Google Shape;258;p5:notes"/>
          <p:cNvSpPr txBox="1">
            <a:spLocks noGrp="1"/>
          </p:cNvSpPr>
          <p:nvPr>
            <p:ph type="sldNum" idx="12"/>
          </p:nvPr>
        </p:nvSpPr>
        <p:spPr>
          <a:xfrm>
            <a:off x="3898102" y="8829967"/>
            <a:ext cx="2982119" cy="466433"/>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C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7: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7: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CA"/>
              <a:t>The Poutine is truly Canadian! Home grown potatoes, cheese curds, especially St. Albert’s curds, and gravy smothering it all! </a:t>
            </a:r>
            <a:r>
              <a:rPr lang="en-CA" b="0" i="0">
                <a:solidFill>
                  <a:srgbClr val="4D5156"/>
                </a:solidFill>
                <a:latin typeface="arial"/>
                <a:ea typeface="arial"/>
                <a:cs typeface="arial"/>
                <a:sym typeface="arial"/>
              </a:rPr>
              <a:t>It originated in the Canadian province of Quebec and emerged in the late 1950s in the Centre-du-Québec area. It has long been associated with Quebec cuisine.</a:t>
            </a:r>
            <a:endParaRPr/>
          </a:p>
          <a:p>
            <a:pPr marL="0" lvl="0" indent="0" algn="l" rtl="0">
              <a:lnSpc>
                <a:spcPct val="100000"/>
              </a:lnSpc>
              <a:spcBef>
                <a:spcPts val="0"/>
              </a:spcBef>
              <a:spcAft>
                <a:spcPts val="0"/>
              </a:spcAft>
              <a:buSzPts val="1400"/>
              <a:buNone/>
            </a:pPr>
            <a:r>
              <a:rPr lang="en-CA"/>
              <a:t>BeaverTails are a uniquely Canadian tradition, hand-made wholewheat pastries are served up with a variety of toppings at special events throughout the year and at the original kiosk in the ByWard Market.</a:t>
            </a:r>
            <a:endParaRPr/>
          </a:p>
        </p:txBody>
      </p:sp>
      <p:sp>
        <p:nvSpPr>
          <p:cNvPr id="274" name="Google Shape;274;p7:notes"/>
          <p:cNvSpPr txBox="1">
            <a:spLocks noGrp="1"/>
          </p:cNvSpPr>
          <p:nvPr>
            <p:ph type="sldNum" idx="12"/>
          </p:nvPr>
        </p:nvSpPr>
        <p:spPr>
          <a:xfrm>
            <a:off x="3898102" y="8829967"/>
            <a:ext cx="2982119" cy="466433"/>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C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9: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CA"/>
              <a:t>Some of the sights, sports and modes of transportation in downtown Ottawa are seen here: OC Transpo bus and light rail, taxis, Uber/lyft to and from the airport; bikes and scooters and walking shoes for the downtown; a water taxi to Gatineau Quebec is fun or use the traditional bus [</a:t>
            </a:r>
            <a:r>
              <a:rPr lang="en-CA" b="0" i="0">
                <a:solidFill>
                  <a:srgbClr val="000000"/>
                </a:solidFill>
                <a:latin typeface="Arial"/>
                <a:ea typeface="Arial"/>
                <a:cs typeface="Arial"/>
                <a:sym typeface="Arial"/>
              </a:rPr>
              <a:t>Société de transport de l'Outaouais (STO)]</a:t>
            </a:r>
            <a:r>
              <a:rPr lang="en-CA"/>
              <a:t>, taxis, Uber/lyft or take a rented bike or scooter across the Ottawa river</a:t>
            </a:r>
            <a:endParaRPr/>
          </a:p>
          <a:p>
            <a:pPr marL="0" lvl="0" indent="0" algn="l" rtl="0">
              <a:lnSpc>
                <a:spcPct val="100000"/>
              </a:lnSpc>
              <a:spcBef>
                <a:spcPts val="0"/>
              </a:spcBef>
              <a:spcAft>
                <a:spcPts val="0"/>
              </a:spcAft>
              <a:buSzPts val="1400"/>
              <a:buNone/>
            </a:pPr>
            <a:r>
              <a:rPr lang="en-CA"/>
              <a:t>Ottawa International Airport – YOW information: </a:t>
            </a:r>
            <a:r>
              <a:rPr lang="en-CA">
                <a:solidFill>
                  <a:srgbClr val="FF0000"/>
                </a:solidFill>
              </a:rPr>
              <a:t>https://yow.ca/en/yow-plus/overview; Terminal maps: https://yow.ca/en/travel-planning/terminal-maps; International travel: https://yow.ca/en/travel-planning/travelling-to-yow with a link to Canadian Boarder Services Agency: https://www.cbsa-asfc.gc.ca/</a:t>
            </a:r>
            <a:endParaRPr/>
          </a:p>
          <a:p>
            <a:pPr marL="0" lvl="0" indent="0" algn="l" rtl="0">
              <a:lnSpc>
                <a:spcPct val="100000"/>
              </a:lnSpc>
              <a:spcBef>
                <a:spcPts val="0"/>
              </a:spcBef>
              <a:spcAft>
                <a:spcPts val="0"/>
              </a:spcAft>
              <a:buSzPts val="1400"/>
              <a:buNone/>
            </a:pPr>
            <a:endParaRPr>
              <a:solidFill>
                <a:srgbClr val="FF0000"/>
              </a:solidFill>
            </a:endParaRPr>
          </a:p>
          <a:p>
            <a:pPr marL="0" lvl="0" indent="0" algn="l" rtl="0">
              <a:lnSpc>
                <a:spcPct val="100000"/>
              </a:lnSpc>
              <a:spcBef>
                <a:spcPts val="0"/>
              </a:spcBef>
              <a:spcAft>
                <a:spcPts val="0"/>
              </a:spcAft>
              <a:buSzPts val="1400"/>
              <a:buNone/>
            </a:pPr>
            <a:endParaRPr>
              <a:solidFill>
                <a:srgbClr val="FF0000"/>
              </a:solidFill>
            </a:endParaRPr>
          </a:p>
        </p:txBody>
      </p:sp>
      <p:sp>
        <p:nvSpPr>
          <p:cNvPr id="295" name="Google Shape;295;p9:notes"/>
          <p:cNvSpPr txBox="1">
            <a:spLocks noGrp="1"/>
          </p:cNvSpPr>
          <p:nvPr>
            <p:ph type="sldNum" idx="12"/>
          </p:nvPr>
        </p:nvSpPr>
        <p:spPr>
          <a:xfrm>
            <a:off x="3898102" y="8829967"/>
            <a:ext cx="2982119" cy="466433"/>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C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2: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2: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CA" b="1" i="1" dirty="0"/>
              <a:t>We look forward to seeing you in person and share the sights, sounds and fresh air of the surrounding rivers of Ottawa – the Ottawa River and Rideau Canal</a:t>
            </a:r>
          </a:p>
          <a:p>
            <a:pPr marL="0" lvl="0" indent="0" algn="l" rtl="0">
              <a:lnSpc>
                <a:spcPct val="100000"/>
              </a:lnSpc>
              <a:spcBef>
                <a:spcPts val="0"/>
              </a:spcBef>
              <a:spcAft>
                <a:spcPts val="0"/>
              </a:spcAft>
              <a:buSzPts val="1400"/>
              <a:buNone/>
            </a:pPr>
            <a:r>
              <a:rPr lang="en-CA" b="1" i="1" dirty="0"/>
              <a:t> https://ottawatourism.ca/en/about-Ottawa</a:t>
            </a:r>
            <a:br>
              <a:rPr lang="en-CA" b="1" i="1" dirty="0"/>
            </a:br>
            <a:r>
              <a:rPr lang="en-CA" b="1" i="1" dirty="0"/>
              <a:t>Hospitality Suite Volunteering and Committee </a:t>
            </a:r>
            <a:r>
              <a:rPr lang="en-CA" b="1" i="1" dirty="0" err="1"/>
              <a:t>SignUp</a:t>
            </a:r>
            <a:r>
              <a:rPr lang="en-CA" b="1" i="1" dirty="0"/>
              <a:t>: https://www.signupgenius.com/go/9040e45acab29a6fa7-hospitality1#/</a:t>
            </a:r>
            <a:endParaRPr dirty="0"/>
          </a:p>
        </p:txBody>
      </p:sp>
      <p:sp>
        <p:nvSpPr>
          <p:cNvPr id="329" name="Google Shape;329;p12:notes"/>
          <p:cNvSpPr txBox="1">
            <a:spLocks noGrp="1"/>
          </p:cNvSpPr>
          <p:nvPr>
            <p:ph type="sldNum" idx="12"/>
          </p:nvPr>
        </p:nvSpPr>
        <p:spPr>
          <a:xfrm>
            <a:off x="3898102" y="8829967"/>
            <a:ext cx="2982119" cy="466433"/>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CA"/>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lt1"/>
              </a:buClr>
              <a:buSzPts val="1800"/>
              <a:buChar char="•"/>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75" name="Google Shape;75;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lt1"/>
              </a:buClr>
              <a:buSzPts val="1800"/>
              <a:buChar char="•"/>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81" name="Google Shape;81;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4"/>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1800"/>
              <a:buNone/>
              <a:defRPr sz="1800"/>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22" name="Google Shape;22;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lt1"/>
              </a:buClr>
              <a:buSzPts val="1800"/>
              <a:buChar char="•"/>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28" name="Google Shape;28;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chemeClr val="lt1"/>
              </a:buClr>
              <a:buSzPts val="1500"/>
              <a:buNone/>
              <a:defRPr sz="1500">
                <a:solidFill>
                  <a:schemeClr val="lt1"/>
                </a:solidFill>
              </a:defRPr>
            </a:lvl2pPr>
            <a:lvl3pPr marL="1371600" lvl="2" indent="-228600" algn="l">
              <a:lnSpc>
                <a:spcPct val="90000"/>
              </a:lnSpc>
              <a:spcBef>
                <a:spcPts val="375"/>
              </a:spcBef>
              <a:spcAft>
                <a:spcPts val="0"/>
              </a:spcAft>
              <a:buClr>
                <a:schemeClr val="lt1"/>
              </a:buClr>
              <a:buSzPts val="1350"/>
              <a:buNone/>
              <a:defRPr sz="1350">
                <a:solidFill>
                  <a:schemeClr val="lt1"/>
                </a:solidFill>
              </a:defRPr>
            </a:lvl3pPr>
            <a:lvl4pPr marL="1828800" lvl="3" indent="-228600" algn="l">
              <a:lnSpc>
                <a:spcPct val="90000"/>
              </a:lnSpc>
              <a:spcBef>
                <a:spcPts val="375"/>
              </a:spcBef>
              <a:spcAft>
                <a:spcPts val="0"/>
              </a:spcAft>
              <a:buClr>
                <a:schemeClr val="lt1"/>
              </a:buClr>
              <a:buSzPts val="1200"/>
              <a:buNone/>
              <a:defRPr sz="1200">
                <a:solidFill>
                  <a:schemeClr val="lt1"/>
                </a:solidFill>
              </a:defRPr>
            </a:lvl4pPr>
            <a:lvl5pPr marL="2286000" lvl="4" indent="-228600" algn="l">
              <a:lnSpc>
                <a:spcPct val="90000"/>
              </a:lnSpc>
              <a:spcBef>
                <a:spcPts val="375"/>
              </a:spcBef>
              <a:spcAft>
                <a:spcPts val="0"/>
              </a:spcAft>
              <a:buClr>
                <a:schemeClr val="lt1"/>
              </a:buClr>
              <a:buSzPts val="1200"/>
              <a:buNone/>
              <a:defRPr sz="1200">
                <a:solidFill>
                  <a:schemeClr val="lt1"/>
                </a:solidFill>
              </a:defRPr>
            </a:lvl5pPr>
            <a:lvl6pPr marL="2743200" lvl="5" indent="-228600" algn="l">
              <a:lnSpc>
                <a:spcPct val="90000"/>
              </a:lnSpc>
              <a:spcBef>
                <a:spcPts val="375"/>
              </a:spcBef>
              <a:spcAft>
                <a:spcPts val="0"/>
              </a:spcAft>
              <a:buClr>
                <a:schemeClr val="lt1"/>
              </a:buClr>
              <a:buSzPts val="1200"/>
              <a:buNone/>
              <a:defRPr sz="1200">
                <a:solidFill>
                  <a:schemeClr val="lt1"/>
                </a:solidFill>
              </a:defRPr>
            </a:lvl6pPr>
            <a:lvl7pPr marL="3200400" lvl="6" indent="-228600" algn="l">
              <a:lnSpc>
                <a:spcPct val="90000"/>
              </a:lnSpc>
              <a:spcBef>
                <a:spcPts val="375"/>
              </a:spcBef>
              <a:spcAft>
                <a:spcPts val="0"/>
              </a:spcAft>
              <a:buClr>
                <a:schemeClr val="lt1"/>
              </a:buClr>
              <a:buSzPts val="1200"/>
              <a:buNone/>
              <a:defRPr sz="1200">
                <a:solidFill>
                  <a:schemeClr val="lt1"/>
                </a:solidFill>
              </a:defRPr>
            </a:lvl7pPr>
            <a:lvl8pPr marL="3657600" lvl="7" indent="-228600" algn="l">
              <a:lnSpc>
                <a:spcPct val="90000"/>
              </a:lnSpc>
              <a:spcBef>
                <a:spcPts val="375"/>
              </a:spcBef>
              <a:spcAft>
                <a:spcPts val="0"/>
              </a:spcAft>
              <a:buClr>
                <a:schemeClr val="lt1"/>
              </a:buClr>
              <a:buSzPts val="1200"/>
              <a:buNone/>
              <a:defRPr sz="1200">
                <a:solidFill>
                  <a:schemeClr val="lt1"/>
                </a:solidFill>
              </a:defRPr>
            </a:lvl8pPr>
            <a:lvl9pPr marL="4114800" lvl="8" indent="-228600" algn="l">
              <a:lnSpc>
                <a:spcPct val="90000"/>
              </a:lnSpc>
              <a:spcBef>
                <a:spcPts val="375"/>
              </a:spcBef>
              <a:spcAft>
                <a:spcPts val="0"/>
              </a:spcAft>
              <a:buClr>
                <a:schemeClr val="lt1"/>
              </a:buClr>
              <a:buSzPts val="1200"/>
              <a:buNone/>
              <a:defRPr sz="1200">
                <a:solidFill>
                  <a:schemeClr val="lt1"/>
                </a:solidFill>
              </a:defRPr>
            </a:lvl9pPr>
          </a:lstStyle>
          <a:p>
            <a:endParaRPr/>
          </a:p>
        </p:txBody>
      </p:sp>
      <p:sp>
        <p:nvSpPr>
          <p:cNvPr id="34" name="Google Shape;34;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lt1"/>
              </a:buClr>
              <a:buSzPts val="1800"/>
              <a:buChar char="•"/>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40" name="Google Shape;40;p3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lt1"/>
              </a:buClr>
              <a:buSzPts val="1800"/>
              <a:buChar char="•"/>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41" name="Google Shape;41;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lt1"/>
              </a:buClr>
              <a:buSzPts val="1800"/>
              <a:buNone/>
              <a:defRPr sz="1800" b="1"/>
            </a:lvl1pPr>
            <a:lvl2pPr marL="914400" lvl="1" indent="-228600" algn="l">
              <a:lnSpc>
                <a:spcPct val="90000"/>
              </a:lnSpc>
              <a:spcBef>
                <a:spcPts val="375"/>
              </a:spcBef>
              <a:spcAft>
                <a:spcPts val="0"/>
              </a:spcAft>
              <a:buClr>
                <a:schemeClr val="lt1"/>
              </a:buClr>
              <a:buSzPts val="1500"/>
              <a:buNone/>
              <a:defRPr sz="1500" b="1"/>
            </a:lvl2pPr>
            <a:lvl3pPr marL="1371600" lvl="2" indent="-228600" algn="l">
              <a:lnSpc>
                <a:spcPct val="90000"/>
              </a:lnSpc>
              <a:spcBef>
                <a:spcPts val="375"/>
              </a:spcBef>
              <a:spcAft>
                <a:spcPts val="0"/>
              </a:spcAft>
              <a:buClr>
                <a:schemeClr val="lt1"/>
              </a:buClr>
              <a:buSzPts val="1350"/>
              <a:buNone/>
              <a:defRPr sz="1350" b="1"/>
            </a:lvl3pPr>
            <a:lvl4pPr marL="1828800" lvl="3" indent="-228600" algn="l">
              <a:lnSpc>
                <a:spcPct val="90000"/>
              </a:lnSpc>
              <a:spcBef>
                <a:spcPts val="375"/>
              </a:spcBef>
              <a:spcAft>
                <a:spcPts val="0"/>
              </a:spcAft>
              <a:buClr>
                <a:schemeClr val="lt1"/>
              </a:buClr>
              <a:buSzPts val="1200"/>
              <a:buNone/>
              <a:defRPr sz="1200" b="1"/>
            </a:lvl4pPr>
            <a:lvl5pPr marL="2286000" lvl="4" indent="-228600" algn="l">
              <a:lnSpc>
                <a:spcPct val="90000"/>
              </a:lnSpc>
              <a:spcBef>
                <a:spcPts val="375"/>
              </a:spcBef>
              <a:spcAft>
                <a:spcPts val="0"/>
              </a:spcAft>
              <a:buClr>
                <a:schemeClr val="lt1"/>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47" name="Google Shape;47;p3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lt1"/>
              </a:buClr>
              <a:buSzPts val="1800"/>
              <a:buChar char="•"/>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48" name="Google Shape;48;p3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lt1"/>
              </a:buClr>
              <a:buSzPts val="1800"/>
              <a:buNone/>
              <a:defRPr sz="1800" b="1"/>
            </a:lvl1pPr>
            <a:lvl2pPr marL="914400" lvl="1" indent="-228600" algn="l">
              <a:lnSpc>
                <a:spcPct val="90000"/>
              </a:lnSpc>
              <a:spcBef>
                <a:spcPts val="375"/>
              </a:spcBef>
              <a:spcAft>
                <a:spcPts val="0"/>
              </a:spcAft>
              <a:buClr>
                <a:schemeClr val="lt1"/>
              </a:buClr>
              <a:buSzPts val="1500"/>
              <a:buNone/>
              <a:defRPr sz="1500" b="1"/>
            </a:lvl2pPr>
            <a:lvl3pPr marL="1371600" lvl="2" indent="-228600" algn="l">
              <a:lnSpc>
                <a:spcPct val="90000"/>
              </a:lnSpc>
              <a:spcBef>
                <a:spcPts val="375"/>
              </a:spcBef>
              <a:spcAft>
                <a:spcPts val="0"/>
              </a:spcAft>
              <a:buClr>
                <a:schemeClr val="lt1"/>
              </a:buClr>
              <a:buSzPts val="1350"/>
              <a:buNone/>
              <a:defRPr sz="1350" b="1"/>
            </a:lvl3pPr>
            <a:lvl4pPr marL="1828800" lvl="3" indent="-228600" algn="l">
              <a:lnSpc>
                <a:spcPct val="90000"/>
              </a:lnSpc>
              <a:spcBef>
                <a:spcPts val="375"/>
              </a:spcBef>
              <a:spcAft>
                <a:spcPts val="0"/>
              </a:spcAft>
              <a:buClr>
                <a:schemeClr val="lt1"/>
              </a:buClr>
              <a:buSzPts val="1200"/>
              <a:buNone/>
              <a:defRPr sz="1200" b="1"/>
            </a:lvl4pPr>
            <a:lvl5pPr marL="2286000" lvl="4" indent="-228600" algn="l">
              <a:lnSpc>
                <a:spcPct val="90000"/>
              </a:lnSpc>
              <a:spcBef>
                <a:spcPts val="375"/>
              </a:spcBef>
              <a:spcAft>
                <a:spcPts val="0"/>
              </a:spcAft>
              <a:buClr>
                <a:schemeClr val="lt1"/>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49" name="Google Shape;49;p3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lt1"/>
              </a:buClr>
              <a:buSzPts val="1800"/>
              <a:buChar char="•"/>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50" name="Google Shape;50;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lt1"/>
              </a:buClr>
              <a:buSzPts val="2400"/>
              <a:buChar char="•"/>
              <a:defRPr sz="2400"/>
            </a:lvl1pPr>
            <a:lvl2pPr marL="914400" lvl="1" indent="-361950" algn="l">
              <a:lnSpc>
                <a:spcPct val="90000"/>
              </a:lnSpc>
              <a:spcBef>
                <a:spcPts val="375"/>
              </a:spcBef>
              <a:spcAft>
                <a:spcPts val="0"/>
              </a:spcAft>
              <a:buClr>
                <a:schemeClr val="lt1"/>
              </a:buClr>
              <a:buSzPts val="2100"/>
              <a:buChar char="•"/>
              <a:defRPr sz="2100"/>
            </a:lvl2pPr>
            <a:lvl3pPr marL="1371600" lvl="2" indent="-342900" algn="l">
              <a:lnSpc>
                <a:spcPct val="90000"/>
              </a:lnSpc>
              <a:spcBef>
                <a:spcPts val="375"/>
              </a:spcBef>
              <a:spcAft>
                <a:spcPts val="0"/>
              </a:spcAft>
              <a:buClr>
                <a:schemeClr val="lt1"/>
              </a:buClr>
              <a:buSzPts val="1800"/>
              <a:buChar char="•"/>
              <a:defRPr sz="1800"/>
            </a:lvl3pPr>
            <a:lvl4pPr marL="1828800" lvl="3" indent="-323850" algn="l">
              <a:lnSpc>
                <a:spcPct val="90000"/>
              </a:lnSpc>
              <a:spcBef>
                <a:spcPts val="375"/>
              </a:spcBef>
              <a:spcAft>
                <a:spcPts val="0"/>
              </a:spcAft>
              <a:buClr>
                <a:schemeClr val="lt1"/>
              </a:buClr>
              <a:buSzPts val="1500"/>
              <a:buChar char="•"/>
              <a:defRPr sz="1500"/>
            </a:lvl4pPr>
            <a:lvl5pPr marL="2286000" lvl="4" indent="-323850" algn="l">
              <a:lnSpc>
                <a:spcPct val="90000"/>
              </a:lnSpc>
              <a:spcBef>
                <a:spcPts val="375"/>
              </a:spcBef>
              <a:spcAft>
                <a:spcPts val="0"/>
              </a:spcAft>
              <a:buClr>
                <a:schemeClr val="lt1"/>
              </a:buClr>
              <a:buSzPts val="1500"/>
              <a:buChar char="•"/>
              <a:defRPr sz="1500"/>
            </a:lvl5pPr>
            <a:lvl6pPr marL="2743200" lvl="5" indent="-323850" algn="l">
              <a:lnSpc>
                <a:spcPct val="90000"/>
              </a:lnSpc>
              <a:spcBef>
                <a:spcPts val="375"/>
              </a:spcBef>
              <a:spcAft>
                <a:spcPts val="0"/>
              </a:spcAft>
              <a:buClr>
                <a:schemeClr val="lt1"/>
              </a:buClr>
              <a:buSzPts val="1500"/>
              <a:buChar char="•"/>
              <a:defRPr sz="1500"/>
            </a:lvl6pPr>
            <a:lvl7pPr marL="3200400" lvl="6" indent="-323850" algn="l">
              <a:lnSpc>
                <a:spcPct val="90000"/>
              </a:lnSpc>
              <a:spcBef>
                <a:spcPts val="375"/>
              </a:spcBef>
              <a:spcAft>
                <a:spcPts val="0"/>
              </a:spcAft>
              <a:buClr>
                <a:schemeClr val="lt1"/>
              </a:buClr>
              <a:buSzPts val="1500"/>
              <a:buChar char="•"/>
              <a:defRPr sz="1500"/>
            </a:lvl7pPr>
            <a:lvl8pPr marL="3657600" lvl="7" indent="-323850" algn="l">
              <a:lnSpc>
                <a:spcPct val="90000"/>
              </a:lnSpc>
              <a:spcBef>
                <a:spcPts val="375"/>
              </a:spcBef>
              <a:spcAft>
                <a:spcPts val="0"/>
              </a:spcAft>
              <a:buClr>
                <a:schemeClr val="lt1"/>
              </a:buClr>
              <a:buSzPts val="1500"/>
              <a:buChar char="•"/>
              <a:defRPr sz="1500"/>
            </a:lvl8pPr>
            <a:lvl9pPr marL="4114800" lvl="8" indent="-323850" algn="l">
              <a:lnSpc>
                <a:spcPct val="90000"/>
              </a:lnSpc>
              <a:spcBef>
                <a:spcPts val="375"/>
              </a:spcBef>
              <a:spcAft>
                <a:spcPts val="0"/>
              </a:spcAft>
              <a:buClr>
                <a:schemeClr val="lt1"/>
              </a:buClr>
              <a:buSzPts val="1500"/>
              <a:buChar char="•"/>
              <a:defRPr sz="1500"/>
            </a:lvl9pPr>
          </a:lstStyle>
          <a:p>
            <a:endParaRPr/>
          </a:p>
        </p:txBody>
      </p:sp>
      <p:sp>
        <p:nvSpPr>
          <p:cNvPr id="61" name="Google Shape;61;p4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200"/>
              <a:buNone/>
              <a:defRPr sz="1200"/>
            </a:lvl1pPr>
            <a:lvl2pPr marL="914400" lvl="1" indent="-228600" algn="l">
              <a:lnSpc>
                <a:spcPct val="90000"/>
              </a:lnSpc>
              <a:spcBef>
                <a:spcPts val="375"/>
              </a:spcBef>
              <a:spcAft>
                <a:spcPts val="0"/>
              </a:spcAft>
              <a:buClr>
                <a:schemeClr val="lt1"/>
              </a:buClr>
              <a:buSzPts val="1050"/>
              <a:buNone/>
              <a:defRPr sz="1050"/>
            </a:lvl2pPr>
            <a:lvl3pPr marL="1371600" lvl="2" indent="-228600" algn="l">
              <a:lnSpc>
                <a:spcPct val="90000"/>
              </a:lnSpc>
              <a:spcBef>
                <a:spcPts val="375"/>
              </a:spcBef>
              <a:spcAft>
                <a:spcPts val="0"/>
              </a:spcAft>
              <a:buClr>
                <a:schemeClr val="lt1"/>
              </a:buClr>
              <a:buSzPts val="900"/>
              <a:buNone/>
              <a:defRPr sz="900"/>
            </a:lvl3pPr>
            <a:lvl4pPr marL="1828800" lvl="3" indent="-228600" algn="l">
              <a:lnSpc>
                <a:spcPct val="90000"/>
              </a:lnSpc>
              <a:spcBef>
                <a:spcPts val="375"/>
              </a:spcBef>
              <a:spcAft>
                <a:spcPts val="0"/>
              </a:spcAft>
              <a:buClr>
                <a:schemeClr val="lt1"/>
              </a:buClr>
              <a:buSzPts val="750"/>
              <a:buNone/>
              <a:defRPr sz="750"/>
            </a:lvl4pPr>
            <a:lvl5pPr marL="2286000" lvl="4" indent="-228600" algn="l">
              <a:lnSpc>
                <a:spcPct val="90000"/>
              </a:lnSpc>
              <a:spcBef>
                <a:spcPts val="375"/>
              </a:spcBef>
              <a:spcAft>
                <a:spcPts val="0"/>
              </a:spcAft>
              <a:buClr>
                <a:schemeClr val="lt1"/>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62" name="Google Shape;62;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1"/>
          <p:cNvSpPr>
            <a:spLocks noGrp="1"/>
          </p:cNvSpPr>
          <p:nvPr>
            <p:ph type="pic" idx="2"/>
          </p:nvPr>
        </p:nvSpPr>
        <p:spPr>
          <a:xfrm>
            <a:off x="3887391" y="987426"/>
            <a:ext cx="4629150" cy="4873625"/>
          </a:xfrm>
          <a:prstGeom prst="rect">
            <a:avLst/>
          </a:prstGeom>
          <a:noFill/>
          <a:ln>
            <a:noFill/>
          </a:ln>
        </p:spPr>
      </p:sp>
      <p:sp>
        <p:nvSpPr>
          <p:cNvPr id="68" name="Google Shape;68;p4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200"/>
              <a:buNone/>
              <a:defRPr sz="1200"/>
            </a:lvl1pPr>
            <a:lvl2pPr marL="914400" lvl="1" indent="-228600" algn="l">
              <a:lnSpc>
                <a:spcPct val="90000"/>
              </a:lnSpc>
              <a:spcBef>
                <a:spcPts val="375"/>
              </a:spcBef>
              <a:spcAft>
                <a:spcPts val="0"/>
              </a:spcAft>
              <a:buClr>
                <a:schemeClr val="lt1"/>
              </a:buClr>
              <a:buSzPts val="1050"/>
              <a:buNone/>
              <a:defRPr sz="1050"/>
            </a:lvl2pPr>
            <a:lvl3pPr marL="1371600" lvl="2" indent="-228600" algn="l">
              <a:lnSpc>
                <a:spcPct val="90000"/>
              </a:lnSpc>
              <a:spcBef>
                <a:spcPts val="375"/>
              </a:spcBef>
              <a:spcAft>
                <a:spcPts val="0"/>
              </a:spcAft>
              <a:buClr>
                <a:schemeClr val="lt1"/>
              </a:buClr>
              <a:buSzPts val="900"/>
              <a:buNone/>
              <a:defRPr sz="900"/>
            </a:lvl3pPr>
            <a:lvl4pPr marL="1828800" lvl="3" indent="-228600" algn="l">
              <a:lnSpc>
                <a:spcPct val="90000"/>
              </a:lnSpc>
              <a:spcBef>
                <a:spcPts val="375"/>
              </a:spcBef>
              <a:spcAft>
                <a:spcPts val="0"/>
              </a:spcAft>
              <a:buClr>
                <a:schemeClr val="lt1"/>
              </a:buClr>
              <a:buSzPts val="750"/>
              <a:buNone/>
              <a:defRPr sz="750"/>
            </a:lvl4pPr>
            <a:lvl5pPr marL="2286000" lvl="4" indent="-228600" algn="l">
              <a:lnSpc>
                <a:spcPct val="90000"/>
              </a:lnSpc>
              <a:spcBef>
                <a:spcPts val="375"/>
              </a:spcBef>
              <a:spcAft>
                <a:spcPts val="0"/>
              </a:spcAft>
              <a:buClr>
                <a:schemeClr val="lt1"/>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69" name="Google Shape;69;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Calibri"/>
              <a:buNone/>
              <a:defRPr sz="33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lt1"/>
              </a:buClr>
              <a:buSzPts val="2100"/>
              <a:buFont typeface="Arial"/>
              <a:buChar char="•"/>
              <a:defRPr sz="21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12"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image" Target="../media/image26.jpg"/><Relationship Id="rId13" Type="http://schemas.openxmlformats.org/officeDocument/2006/relationships/image" Target="../media/image31.jpg"/><Relationship Id="rId3" Type="http://schemas.openxmlformats.org/officeDocument/2006/relationships/image" Target="../media/image21.jpg"/><Relationship Id="rId7" Type="http://schemas.openxmlformats.org/officeDocument/2006/relationships/image" Target="../media/image25.jpg"/><Relationship Id="rId12" Type="http://schemas.openxmlformats.org/officeDocument/2006/relationships/image" Target="../media/image30.jpg"/><Relationship Id="rId2" Type="http://schemas.openxmlformats.org/officeDocument/2006/relationships/notesSlide" Target="../notesSlides/notesSlide6.xml"/><Relationship Id="rId16" Type="http://schemas.openxmlformats.org/officeDocument/2006/relationships/image" Target="../media/image34.jpg"/><Relationship Id="rId1" Type="http://schemas.openxmlformats.org/officeDocument/2006/relationships/slideLayout" Target="../slideLayouts/slideLayout1.xml"/><Relationship Id="rId6" Type="http://schemas.openxmlformats.org/officeDocument/2006/relationships/image" Target="../media/image24.jpg"/><Relationship Id="rId11" Type="http://schemas.openxmlformats.org/officeDocument/2006/relationships/image" Target="../media/image29.jpg"/><Relationship Id="rId5" Type="http://schemas.openxmlformats.org/officeDocument/2006/relationships/image" Target="../media/image23.jpg"/><Relationship Id="rId15" Type="http://schemas.openxmlformats.org/officeDocument/2006/relationships/image" Target="../media/image33.jp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jp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 Id="rId9" Type="http://schemas.openxmlformats.org/officeDocument/2006/relationships/hyperlink" Target="https://ottawatourism.ca/en/about-ottaw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E2"/>
        </a:solidFill>
        <a:effectLst/>
      </p:bgPr>
    </p:bg>
    <p:spTree>
      <p:nvGrpSpPr>
        <p:cNvPr id="1" name="Shape 232"/>
        <p:cNvGrpSpPr/>
        <p:nvPr/>
      </p:nvGrpSpPr>
      <p:grpSpPr>
        <a:xfrm>
          <a:off x="0" y="0"/>
          <a:ext cx="0" cy="0"/>
          <a:chOff x="0" y="0"/>
          <a:chExt cx="0" cy="0"/>
        </a:xfrm>
      </p:grpSpPr>
      <p:pic>
        <p:nvPicPr>
          <p:cNvPr id="233" name="Google Shape;233;p1"/>
          <p:cNvPicPr preferRelativeResize="0"/>
          <p:nvPr/>
        </p:nvPicPr>
        <p:blipFill rotWithShape="1">
          <a:blip r:embed="rId3">
            <a:alphaModFix/>
          </a:blip>
          <a:srcRect/>
          <a:stretch/>
        </p:blipFill>
        <p:spPr>
          <a:xfrm>
            <a:off x="5008728" y="4095454"/>
            <a:ext cx="3916907" cy="2350614"/>
          </a:xfrm>
          <a:prstGeom prst="rect">
            <a:avLst/>
          </a:prstGeom>
          <a:noFill/>
          <a:ln>
            <a:noFill/>
          </a:ln>
        </p:spPr>
      </p:pic>
      <p:pic>
        <p:nvPicPr>
          <p:cNvPr id="234" name="Google Shape;234;p1"/>
          <p:cNvPicPr preferRelativeResize="0"/>
          <p:nvPr/>
        </p:nvPicPr>
        <p:blipFill rotWithShape="1">
          <a:blip r:embed="rId4">
            <a:alphaModFix/>
          </a:blip>
          <a:srcRect/>
          <a:stretch/>
        </p:blipFill>
        <p:spPr>
          <a:xfrm>
            <a:off x="319096" y="456418"/>
            <a:ext cx="5331078" cy="2023870"/>
          </a:xfrm>
          <a:prstGeom prst="rect">
            <a:avLst/>
          </a:prstGeom>
          <a:noFill/>
          <a:ln>
            <a:noFill/>
          </a:ln>
        </p:spPr>
      </p:pic>
      <p:pic>
        <p:nvPicPr>
          <p:cNvPr id="235" name="Google Shape;235;p1"/>
          <p:cNvPicPr preferRelativeResize="0"/>
          <p:nvPr/>
        </p:nvPicPr>
        <p:blipFill rotWithShape="1">
          <a:blip r:embed="rId5">
            <a:alphaModFix/>
          </a:blip>
          <a:srcRect/>
          <a:stretch/>
        </p:blipFill>
        <p:spPr>
          <a:xfrm>
            <a:off x="319096" y="3603009"/>
            <a:ext cx="4149595" cy="2843059"/>
          </a:xfrm>
          <a:prstGeom prst="rect">
            <a:avLst/>
          </a:prstGeom>
          <a:noFill/>
          <a:ln>
            <a:noFill/>
          </a:ln>
        </p:spPr>
      </p:pic>
      <p:sp>
        <p:nvSpPr>
          <p:cNvPr id="236" name="Google Shape;236;p1"/>
          <p:cNvSpPr txBox="1"/>
          <p:nvPr/>
        </p:nvSpPr>
        <p:spPr>
          <a:xfrm>
            <a:off x="5650174" y="269238"/>
            <a:ext cx="3152700" cy="489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CA" sz="4800" b="0" i="0" u="none" strike="noStrike" cap="none" dirty="0">
                <a:solidFill>
                  <a:schemeClr val="accent6">
                    <a:lumMod val="60000"/>
                    <a:lumOff val="40000"/>
                  </a:schemeClr>
                </a:solidFill>
                <a:latin typeface="Garamond"/>
                <a:ea typeface="Garamond"/>
                <a:cs typeface="Garamond"/>
                <a:sym typeface="Garamond"/>
              </a:rPr>
              <a:t>OTTAWA, Ontario CANADA   202</a:t>
            </a:r>
            <a:r>
              <a:rPr lang="en-CA" sz="4800" dirty="0">
                <a:solidFill>
                  <a:schemeClr val="accent6">
                    <a:lumMod val="60000"/>
                    <a:lumOff val="40000"/>
                  </a:schemeClr>
                </a:solidFill>
                <a:latin typeface="Garamond"/>
                <a:ea typeface="Garamond"/>
                <a:cs typeface="Garamond"/>
                <a:sym typeface="Garamond"/>
              </a:rPr>
              <a:t>4</a:t>
            </a:r>
            <a:r>
              <a:rPr lang="en-CA" sz="4800" b="0" i="0" u="none" strike="noStrike" cap="none" dirty="0">
                <a:solidFill>
                  <a:schemeClr val="accent6">
                    <a:lumMod val="60000"/>
                    <a:lumOff val="40000"/>
                  </a:schemeClr>
                </a:solidFill>
                <a:latin typeface="Garamond"/>
                <a:ea typeface="Garamond"/>
                <a:cs typeface="Garamond"/>
                <a:sym typeface="Garamond"/>
              </a:rPr>
              <a:t> </a:t>
            </a:r>
            <a:endParaRPr sz="1400" b="0" i="0" u="none" strike="noStrike" cap="none" dirty="0">
              <a:solidFill>
                <a:schemeClr val="accent6">
                  <a:lumMod val="60000"/>
                  <a:lumOff val="40000"/>
                </a:schemeClr>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r>
              <a:rPr lang="en-CA" sz="4800" b="0" i="0" u="none" strike="noStrike" cap="none" dirty="0">
                <a:solidFill>
                  <a:schemeClr val="accent6">
                    <a:lumMod val="60000"/>
                    <a:lumOff val="40000"/>
                  </a:schemeClr>
                </a:solidFill>
                <a:latin typeface="Garamond"/>
                <a:ea typeface="Garamond"/>
                <a:cs typeface="Garamond"/>
                <a:sym typeface="Garamond"/>
              </a:rPr>
              <a:t>CSC / ICC</a:t>
            </a:r>
            <a:endParaRPr sz="1400" b="0" i="0" u="none" strike="noStrike" cap="none" dirty="0">
              <a:solidFill>
                <a:schemeClr val="accent6">
                  <a:lumMod val="60000"/>
                  <a:lumOff val="40000"/>
                </a:schemeClr>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E1"/>
        </a:solidFill>
        <a:effectLst/>
      </p:bgPr>
    </p:bg>
    <p:spTree>
      <p:nvGrpSpPr>
        <p:cNvPr id="1" name="Shape 246"/>
        <p:cNvGrpSpPr/>
        <p:nvPr/>
      </p:nvGrpSpPr>
      <p:grpSpPr>
        <a:xfrm>
          <a:off x="0" y="0"/>
          <a:ext cx="0" cy="0"/>
          <a:chOff x="0" y="0"/>
          <a:chExt cx="0" cy="0"/>
        </a:xfrm>
      </p:grpSpPr>
      <p:sp>
        <p:nvSpPr>
          <p:cNvPr id="247" name="Google Shape;247;p3"/>
          <p:cNvSpPr txBox="1"/>
          <p:nvPr/>
        </p:nvSpPr>
        <p:spPr>
          <a:xfrm>
            <a:off x="0" y="1215483"/>
            <a:ext cx="9144000" cy="517060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dirty="0">
                <a:solidFill>
                  <a:schemeClr val="lt1"/>
                </a:solidFill>
                <a:latin typeface="Verdana"/>
                <a:ea typeface="Verdana"/>
                <a:cs typeface="Verdana"/>
                <a:sym typeface="Verdana"/>
              </a:rPr>
              <a:t> </a:t>
            </a:r>
            <a:endParaRPr sz="11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dirty="0">
                <a:solidFill>
                  <a:schemeClr val="lt1"/>
                </a:solidFill>
                <a:latin typeface="Verdana"/>
                <a:ea typeface="Verdana"/>
                <a:cs typeface="Verdana"/>
                <a:sym typeface="Verdana"/>
              </a:rPr>
              <a:t> </a:t>
            </a:r>
            <a:endParaRPr sz="11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CA" sz="3600" b="1" i="0" u="none" strike="noStrike" cap="none" dirty="0">
                <a:solidFill>
                  <a:schemeClr val="accent6">
                    <a:lumMod val="60000"/>
                    <a:lumOff val="40000"/>
                  </a:schemeClr>
                </a:solidFill>
                <a:latin typeface="Verdana"/>
                <a:ea typeface="Verdana"/>
                <a:cs typeface="Verdana"/>
                <a:sym typeface="Verdana"/>
              </a:rPr>
              <a:t>Ottawa’s </a:t>
            </a:r>
            <a:r>
              <a:rPr lang="en-CA" sz="3600" b="1" i="0" u="none" strike="noStrike" cap="none" dirty="0" err="1">
                <a:solidFill>
                  <a:schemeClr val="accent6">
                    <a:lumMod val="60000"/>
                    <a:lumOff val="40000"/>
                  </a:schemeClr>
                </a:solidFill>
                <a:latin typeface="Verdana"/>
                <a:ea typeface="Verdana"/>
                <a:cs typeface="Verdana"/>
                <a:sym typeface="Verdana"/>
              </a:rPr>
              <a:t>CoDA</a:t>
            </a:r>
            <a:r>
              <a:rPr lang="en-CA" sz="3600" b="1" i="0" u="none" strike="noStrike" cap="none" dirty="0">
                <a:solidFill>
                  <a:schemeClr val="accent6">
                    <a:lumMod val="60000"/>
                    <a:lumOff val="40000"/>
                  </a:schemeClr>
                </a:solidFill>
                <a:latin typeface="Verdana"/>
                <a:ea typeface="Verdana"/>
                <a:cs typeface="Verdana"/>
                <a:sym typeface="Verdana"/>
              </a:rPr>
              <a:t> </a:t>
            </a:r>
            <a:r>
              <a:rPr lang="en-CA" sz="3600" b="1" i="0" u="none" strike="noStrike" cap="none" dirty="0" err="1">
                <a:solidFill>
                  <a:schemeClr val="accent6">
                    <a:lumMod val="60000"/>
                    <a:lumOff val="40000"/>
                  </a:schemeClr>
                </a:solidFill>
                <a:latin typeface="Verdana"/>
                <a:ea typeface="Verdana"/>
                <a:cs typeface="Verdana"/>
                <a:sym typeface="Verdana"/>
              </a:rPr>
              <a:t>ThursNoon</a:t>
            </a:r>
            <a:r>
              <a:rPr lang="en-CA" sz="3600" b="1" i="0" u="none" strike="noStrike" cap="none" dirty="0">
                <a:solidFill>
                  <a:schemeClr val="accent6">
                    <a:lumMod val="60000"/>
                    <a:lumOff val="40000"/>
                  </a:schemeClr>
                </a:solidFill>
                <a:latin typeface="Verdana"/>
                <a:ea typeface="Verdana"/>
                <a:cs typeface="Verdana"/>
                <a:sym typeface="Verdana"/>
              </a:rPr>
              <a:t> Group</a:t>
            </a:r>
            <a:endParaRPr sz="1400" b="0" i="0" u="none" strike="noStrike" cap="none" dirty="0">
              <a:solidFill>
                <a:schemeClr val="accent6">
                  <a:lumMod val="60000"/>
                  <a:lumOff val="40000"/>
                </a:schemeClr>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CA" sz="3600" b="1" i="0" u="none" strike="noStrike" cap="none" dirty="0">
                <a:solidFill>
                  <a:schemeClr val="accent6">
                    <a:lumMod val="60000"/>
                    <a:lumOff val="40000"/>
                  </a:schemeClr>
                </a:solidFill>
                <a:latin typeface="Verdana"/>
                <a:ea typeface="Verdana"/>
                <a:cs typeface="Verdana"/>
                <a:sym typeface="Verdana"/>
              </a:rPr>
              <a:t>and </a:t>
            </a:r>
          </a:p>
          <a:p>
            <a:pPr marL="0" marR="0" lvl="0" indent="0" algn="ctr" rtl="0">
              <a:lnSpc>
                <a:spcPct val="100000"/>
              </a:lnSpc>
              <a:spcBef>
                <a:spcPts val="0"/>
              </a:spcBef>
              <a:spcAft>
                <a:spcPts val="0"/>
              </a:spcAft>
              <a:buClr>
                <a:srgbClr val="000000"/>
              </a:buClr>
              <a:buSzPts val="3600"/>
              <a:buFont typeface="Arial"/>
              <a:buNone/>
            </a:pPr>
            <a:r>
              <a:rPr lang="en-CA" sz="3600" b="1" i="0" u="none" strike="noStrike" cap="none" dirty="0" err="1">
                <a:solidFill>
                  <a:schemeClr val="accent6">
                    <a:lumMod val="60000"/>
                    <a:lumOff val="40000"/>
                  </a:schemeClr>
                </a:solidFill>
                <a:latin typeface="Verdana"/>
                <a:ea typeface="Verdana"/>
                <a:cs typeface="Verdana"/>
                <a:sym typeface="Verdana"/>
              </a:rPr>
              <a:t>CoDA</a:t>
            </a:r>
            <a:r>
              <a:rPr lang="en-CA" sz="3600" b="1" i="0" u="none" strike="noStrike" cap="none" dirty="0">
                <a:solidFill>
                  <a:schemeClr val="accent6">
                    <a:lumMod val="60000"/>
                    <a:lumOff val="40000"/>
                  </a:schemeClr>
                </a:solidFill>
                <a:latin typeface="Verdana"/>
                <a:ea typeface="Verdana"/>
                <a:cs typeface="Verdana"/>
                <a:sym typeface="Verdana"/>
              </a:rPr>
              <a:t> </a:t>
            </a:r>
            <a:r>
              <a:rPr lang="en-CA" sz="3600" b="1" dirty="0">
                <a:solidFill>
                  <a:schemeClr val="accent6">
                    <a:lumMod val="60000"/>
                    <a:lumOff val="40000"/>
                  </a:schemeClr>
                </a:solidFill>
                <a:latin typeface="Verdana"/>
                <a:ea typeface="Verdana"/>
                <a:cs typeface="Verdana"/>
                <a:sym typeface="Verdana"/>
              </a:rPr>
              <a:t>Ontario Intergroup</a:t>
            </a:r>
            <a:endParaRPr sz="3600" b="0" i="0" u="none" strike="noStrike" cap="none" dirty="0">
              <a:solidFill>
                <a:schemeClr val="accent6">
                  <a:lumMod val="60000"/>
                  <a:lumOff val="40000"/>
                </a:schemeClr>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3600"/>
              <a:buFont typeface="Arial"/>
              <a:buNone/>
            </a:pPr>
            <a:r>
              <a:rPr lang="en-CA" sz="3600" b="1" i="0" u="none" strike="noStrike" cap="none" dirty="0">
                <a:solidFill>
                  <a:schemeClr val="bg1"/>
                </a:solidFill>
                <a:latin typeface="Verdana"/>
                <a:ea typeface="Verdana"/>
                <a:cs typeface="Verdana"/>
                <a:sym typeface="Verdana"/>
              </a:rPr>
              <a:t> </a:t>
            </a:r>
          </a:p>
          <a:p>
            <a:pPr marL="0" marR="0" lvl="0" indent="0" algn="ctr" rtl="0">
              <a:lnSpc>
                <a:spcPct val="100000"/>
              </a:lnSpc>
              <a:spcBef>
                <a:spcPts val="0"/>
              </a:spcBef>
              <a:spcAft>
                <a:spcPts val="0"/>
              </a:spcAft>
              <a:buClr>
                <a:srgbClr val="000000"/>
              </a:buClr>
              <a:buSzPts val="3600"/>
              <a:buFont typeface="Arial"/>
              <a:buNone/>
            </a:pPr>
            <a:r>
              <a:rPr lang="en-CA" sz="3600" b="1" i="0" u="none" strike="noStrike" cap="none" dirty="0">
                <a:solidFill>
                  <a:schemeClr val="bg1"/>
                </a:solidFill>
                <a:latin typeface="Verdana"/>
                <a:ea typeface="Verdana"/>
                <a:cs typeface="Verdana"/>
                <a:sym typeface="Verdana"/>
              </a:rPr>
              <a:t>Looks forward to hosting you </a:t>
            </a:r>
            <a:endParaRPr sz="3600" b="0" i="0" u="none" strike="noStrike" cap="none" dirty="0">
              <a:solidFill>
                <a:schemeClr val="bg1"/>
              </a:solidFill>
              <a:latin typeface="Verdana"/>
              <a:ea typeface="Verdana"/>
              <a:cs typeface="Verdana"/>
              <a:sym typeface="Verdana"/>
            </a:endParaRPr>
          </a:p>
          <a:p>
            <a:pPr marL="0" marR="0" lvl="0" indent="0" algn="ctr" rtl="0">
              <a:lnSpc>
                <a:spcPct val="150000"/>
              </a:lnSpc>
              <a:spcBef>
                <a:spcPts val="0"/>
              </a:spcBef>
              <a:spcAft>
                <a:spcPts val="0"/>
              </a:spcAft>
              <a:buClr>
                <a:srgbClr val="000000"/>
              </a:buClr>
              <a:buSzPts val="3600"/>
              <a:buFont typeface="Arial"/>
              <a:buNone/>
            </a:pPr>
            <a:r>
              <a:rPr lang="en-CA" sz="3600" b="1" i="0" u="none" strike="noStrike" cap="none" dirty="0">
                <a:solidFill>
                  <a:schemeClr val="bg1"/>
                </a:solidFill>
                <a:latin typeface="Verdana"/>
                <a:ea typeface="Verdana"/>
                <a:cs typeface="Verdana"/>
                <a:sym typeface="Verdana"/>
              </a:rPr>
              <a:t>at </a:t>
            </a:r>
            <a:endParaRPr sz="3600" b="0" i="0" u="none" strike="noStrike" cap="none" dirty="0">
              <a:solidFill>
                <a:schemeClr val="bg1"/>
              </a:solidFill>
              <a:latin typeface="Verdana"/>
              <a:ea typeface="Verdana"/>
              <a:cs typeface="Verdana"/>
              <a:sym typeface="Verdana"/>
            </a:endParaRPr>
          </a:p>
          <a:p>
            <a:pPr marL="0" marR="0" lvl="0" indent="0" algn="ctr" rtl="0">
              <a:lnSpc>
                <a:spcPct val="150000"/>
              </a:lnSpc>
              <a:spcBef>
                <a:spcPts val="0"/>
              </a:spcBef>
              <a:spcAft>
                <a:spcPts val="0"/>
              </a:spcAft>
              <a:buClr>
                <a:srgbClr val="000000"/>
              </a:buClr>
              <a:buSzPts val="3600"/>
              <a:buFont typeface="Arial"/>
              <a:buNone/>
            </a:pPr>
            <a:r>
              <a:rPr lang="en-CA" sz="4000" b="1" i="0" u="none" strike="noStrike" cap="none" dirty="0">
                <a:solidFill>
                  <a:schemeClr val="bg1"/>
                </a:solidFill>
                <a:latin typeface="Verdana"/>
                <a:ea typeface="Verdana"/>
                <a:cs typeface="Verdana"/>
                <a:sym typeface="Verdana"/>
              </a:rPr>
              <a:t>CSC/ICC 202</a:t>
            </a:r>
            <a:r>
              <a:rPr lang="en-CA" sz="4000" b="1" dirty="0">
                <a:solidFill>
                  <a:schemeClr val="bg1"/>
                </a:solidFill>
                <a:latin typeface="Verdana"/>
                <a:ea typeface="Verdana"/>
                <a:cs typeface="Verdana"/>
                <a:sym typeface="Verdana"/>
              </a:rPr>
              <a:t>4!</a:t>
            </a:r>
            <a:endParaRPr sz="4000" b="0" i="0" u="none" strike="noStrike" cap="none" dirty="0">
              <a:solidFill>
                <a:schemeClr val="bg1"/>
              </a:solidFill>
              <a:latin typeface="Verdana"/>
              <a:ea typeface="Verdana"/>
              <a:cs typeface="Verdana"/>
              <a:sym typeface="Verdana"/>
            </a:endParaRPr>
          </a:p>
        </p:txBody>
      </p:sp>
      <p:pic>
        <p:nvPicPr>
          <p:cNvPr id="1026" name="Picture 2" descr="Flag of Ontario">
            <a:extLst>
              <a:ext uri="{FF2B5EF4-FFF2-40B4-BE49-F238E27FC236}">
                <a16:creationId xmlns:a16="http://schemas.microsoft.com/office/drawing/2014/main" id="{5DC5C101-118F-9D3F-132C-EC2EED140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2458" cy="1354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E1"/>
        </a:solidFill>
        <a:effectLst/>
      </p:bgPr>
    </p:bg>
    <p:spTree>
      <p:nvGrpSpPr>
        <p:cNvPr id="1" name="Shape 246"/>
        <p:cNvGrpSpPr/>
        <p:nvPr/>
      </p:nvGrpSpPr>
      <p:grpSpPr>
        <a:xfrm>
          <a:off x="0" y="0"/>
          <a:ext cx="0" cy="0"/>
          <a:chOff x="0" y="0"/>
          <a:chExt cx="0" cy="0"/>
        </a:xfrm>
      </p:grpSpPr>
      <p:pic>
        <p:nvPicPr>
          <p:cNvPr id="2050" name="Picture 2" descr="Image preview">
            <a:extLst>
              <a:ext uri="{FF2B5EF4-FFF2-40B4-BE49-F238E27FC236}">
                <a16:creationId xmlns:a16="http://schemas.microsoft.com/office/drawing/2014/main" id="{8D9C52BF-CA41-1173-7475-7F0026A12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9" y="0"/>
            <a:ext cx="91988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75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E2"/>
        </a:solidFill>
        <a:effectLst/>
      </p:bgPr>
    </p:bg>
    <p:spTree>
      <p:nvGrpSpPr>
        <p:cNvPr id="1" name="Shape 259"/>
        <p:cNvGrpSpPr/>
        <p:nvPr/>
      </p:nvGrpSpPr>
      <p:grpSpPr>
        <a:xfrm>
          <a:off x="0" y="0"/>
          <a:ext cx="0" cy="0"/>
          <a:chOff x="0" y="0"/>
          <a:chExt cx="0" cy="0"/>
        </a:xfrm>
      </p:grpSpPr>
      <p:pic>
        <p:nvPicPr>
          <p:cNvPr id="260" name="Google Shape;260;p5" descr="Summer Around Dow's Lake | CLV Group"/>
          <p:cNvPicPr preferRelativeResize="0"/>
          <p:nvPr/>
        </p:nvPicPr>
        <p:blipFill rotWithShape="1">
          <a:blip r:embed="rId3">
            <a:alphaModFix/>
          </a:blip>
          <a:srcRect/>
          <a:stretch/>
        </p:blipFill>
        <p:spPr>
          <a:xfrm>
            <a:off x="264841" y="308518"/>
            <a:ext cx="3401123" cy="2267415"/>
          </a:xfrm>
          <a:prstGeom prst="rect">
            <a:avLst/>
          </a:prstGeom>
          <a:noFill/>
          <a:ln>
            <a:noFill/>
          </a:ln>
        </p:spPr>
      </p:pic>
      <p:pic>
        <p:nvPicPr>
          <p:cNvPr id="261" name="Google Shape;261;p5" descr="Dow's Lake - James Peltzer - Picture of Ottawa, Ontario - Tripadvisor"/>
          <p:cNvPicPr preferRelativeResize="0"/>
          <p:nvPr/>
        </p:nvPicPr>
        <p:blipFill rotWithShape="1">
          <a:blip r:embed="rId4">
            <a:alphaModFix/>
          </a:blip>
          <a:srcRect/>
          <a:stretch/>
        </p:blipFill>
        <p:spPr>
          <a:xfrm>
            <a:off x="5800763" y="208157"/>
            <a:ext cx="3064076" cy="2267416"/>
          </a:xfrm>
          <a:prstGeom prst="rect">
            <a:avLst/>
          </a:prstGeom>
          <a:noFill/>
          <a:ln>
            <a:noFill/>
          </a:ln>
        </p:spPr>
      </p:pic>
      <p:pic>
        <p:nvPicPr>
          <p:cNvPr id="262" name="Google Shape;262;p5" descr="Byward Market in downtown Ottawa, Canada. Byward Market in downtown Ottawa,  Onta , #AFF, #downtown, #Market, #Byward, #On… | Downtown, Canada, Modern  graphic design"/>
          <p:cNvPicPr preferRelativeResize="0"/>
          <p:nvPr/>
        </p:nvPicPr>
        <p:blipFill rotWithShape="1">
          <a:blip r:embed="rId5">
            <a:alphaModFix/>
          </a:blip>
          <a:srcRect/>
          <a:stretch/>
        </p:blipFill>
        <p:spPr>
          <a:xfrm>
            <a:off x="156115" y="4272249"/>
            <a:ext cx="3430859" cy="2277233"/>
          </a:xfrm>
          <a:prstGeom prst="rect">
            <a:avLst/>
          </a:prstGeom>
          <a:noFill/>
          <a:ln>
            <a:noFill/>
          </a:ln>
        </p:spPr>
      </p:pic>
      <p:pic>
        <p:nvPicPr>
          <p:cNvPr id="263" name="Google Shape;263;p5" descr="William James Roué Collection Finds Perpetual Home at Canadian Museum of  History – WJRoué.ca"/>
          <p:cNvPicPr preferRelativeResize="0"/>
          <p:nvPr/>
        </p:nvPicPr>
        <p:blipFill rotWithShape="1">
          <a:blip r:embed="rId6">
            <a:alphaModFix/>
          </a:blip>
          <a:srcRect/>
          <a:stretch/>
        </p:blipFill>
        <p:spPr>
          <a:xfrm>
            <a:off x="4623181" y="4463996"/>
            <a:ext cx="4297540" cy="2277233"/>
          </a:xfrm>
          <a:prstGeom prst="rect">
            <a:avLst/>
          </a:prstGeom>
          <a:noFill/>
          <a:ln>
            <a:noFill/>
          </a:ln>
        </p:spPr>
      </p:pic>
      <p:pic>
        <p:nvPicPr>
          <p:cNvPr id="264" name="Google Shape;264;p5" descr="The “Ottawa” Sign – Heritage Downtowns"/>
          <p:cNvPicPr preferRelativeResize="0"/>
          <p:nvPr/>
        </p:nvPicPr>
        <p:blipFill rotWithShape="1">
          <a:blip r:embed="rId7">
            <a:alphaModFix/>
          </a:blip>
          <a:srcRect/>
          <a:stretch/>
        </p:blipFill>
        <p:spPr>
          <a:xfrm>
            <a:off x="2474411" y="2073615"/>
            <a:ext cx="4297540" cy="24186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E2"/>
        </a:solidFill>
        <a:effectLst/>
      </p:bgPr>
    </p:bg>
    <p:spTree>
      <p:nvGrpSpPr>
        <p:cNvPr id="1" name="Shape 275"/>
        <p:cNvGrpSpPr/>
        <p:nvPr/>
      </p:nvGrpSpPr>
      <p:grpSpPr>
        <a:xfrm>
          <a:off x="0" y="0"/>
          <a:ext cx="0" cy="0"/>
          <a:chOff x="0" y="0"/>
          <a:chExt cx="0" cy="0"/>
        </a:xfrm>
      </p:grpSpPr>
      <p:pic>
        <p:nvPicPr>
          <p:cNvPr id="276" name="Google Shape;276;p7" descr="La Cigale Ice Cream Shop - Tourisme Outaouais"/>
          <p:cNvPicPr preferRelativeResize="0"/>
          <p:nvPr/>
        </p:nvPicPr>
        <p:blipFill rotWithShape="1">
          <a:blip r:embed="rId3">
            <a:alphaModFix/>
          </a:blip>
          <a:srcRect/>
          <a:stretch/>
        </p:blipFill>
        <p:spPr>
          <a:xfrm>
            <a:off x="3848683" y="277297"/>
            <a:ext cx="1898960" cy="1898960"/>
          </a:xfrm>
          <a:prstGeom prst="rect">
            <a:avLst/>
          </a:prstGeom>
          <a:noFill/>
          <a:ln>
            <a:noFill/>
          </a:ln>
        </p:spPr>
      </p:pic>
      <p:pic>
        <p:nvPicPr>
          <p:cNvPr id="277" name="Google Shape;277;p7" descr="Order The Ministry of Coffee and Social Affairs Delivery Online | Ottawa |  Menu &amp; Prices | Uber Eats"/>
          <p:cNvPicPr preferRelativeResize="0"/>
          <p:nvPr/>
        </p:nvPicPr>
        <p:blipFill rotWithShape="1">
          <a:blip r:embed="rId4">
            <a:alphaModFix/>
          </a:blip>
          <a:srcRect/>
          <a:stretch/>
        </p:blipFill>
        <p:spPr>
          <a:xfrm>
            <a:off x="4895385" y="2107580"/>
            <a:ext cx="4074377" cy="2107580"/>
          </a:xfrm>
          <a:prstGeom prst="rect">
            <a:avLst/>
          </a:prstGeom>
          <a:noFill/>
          <a:ln>
            <a:noFill/>
          </a:ln>
        </p:spPr>
      </p:pic>
      <p:pic>
        <p:nvPicPr>
          <p:cNvPr id="278" name="Google Shape;278;p7" descr="Marocchino - Wikipedia"/>
          <p:cNvPicPr preferRelativeResize="0"/>
          <p:nvPr/>
        </p:nvPicPr>
        <p:blipFill rotWithShape="1">
          <a:blip r:embed="rId5">
            <a:alphaModFix/>
          </a:blip>
          <a:srcRect/>
          <a:stretch/>
        </p:blipFill>
        <p:spPr>
          <a:xfrm>
            <a:off x="3732408" y="4643696"/>
            <a:ext cx="1898960" cy="1928516"/>
          </a:xfrm>
          <a:prstGeom prst="rect">
            <a:avLst/>
          </a:prstGeom>
          <a:noFill/>
          <a:ln>
            <a:noFill/>
          </a:ln>
        </p:spPr>
      </p:pic>
      <p:pic>
        <p:nvPicPr>
          <p:cNvPr id="279" name="Google Shape;279;p7" descr="AHORA RESTAURANT MEXICAIN, Ottawa - Byward Market Area - Updated 2020  Restaurant Reviews, Photos &amp; Restaurant Reviews - Food Delivery &amp; Takeaway  - Tripadvisor"/>
          <p:cNvPicPr preferRelativeResize="0"/>
          <p:nvPr/>
        </p:nvPicPr>
        <p:blipFill rotWithShape="1">
          <a:blip r:embed="rId6">
            <a:alphaModFix/>
          </a:blip>
          <a:srcRect/>
          <a:stretch/>
        </p:blipFill>
        <p:spPr>
          <a:xfrm>
            <a:off x="6190089" y="73177"/>
            <a:ext cx="2619375" cy="1898960"/>
          </a:xfrm>
          <a:prstGeom prst="rect">
            <a:avLst/>
          </a:prstGeom>
          <a:noFill/>
          <a:ln>
            <a:noFill/>
          </a:ln>
        </p:spPr>
      </p:pic>
      <p:pic>
        <p:nvPicPr>
          <p:cNvPr id="280" name="Google Shape;280;p7" descr="Le Hibou Wakefield | Little Miss Ottawa"/>
          <p:cNvPicPr preferRelativeResize="0"/>
          <p:nvPr/>
        </p:nvPicPr>
        <p:blipFill rotWithShape="1">
          <a:blip r:embed="rId7">
            <a:alphaModFix/>
          </a:blip>
          <a:srcRect/>
          <a:stretch/>
        </p:blipFill>
        <p:spPr>
          <a:xfrm>
            <a:off x="111512" y="4432011"/>
            <a:ext cx="3401122" cy="2266824"/>
          </a:xfrm>
          <a:prstGeom prst="rect">
            <a:avLst/>
          </a:prstGeom>
          <a:noFill/>
          <a:ln>
            <a:noFill/>
          </a:ln>
        </p:spPr>
      </p:pic>
      <p:pic>
        <p:nvPicPr>
          <p:cNvPr id="281" name="Google Shape;281;p7" descr="Canadian Beavertails - Fried Whole Wheat Pastry - Kravings Food Adventures"/>
          <p:cNvPicPr preferRelativeResize="0"/>
          <p:nvPr/>
        </p:nvPicPr>
        <p:blipFill rotWithShape="1">
          <a:blip r:embed="rId8">
            <a:alphaModFix/>
          </a:blip>
          <a:srcRect/>
          <a:stretch/>
        </p:blipFill>
        <p:spPr>
          <a:xfrm>
            <a:off x="311769" y="52502"/>
            <a:ext cx="1898960" cy="1586727"/>
          </a:xfrm>
          <a:prstGeom prst="rect">
            <a:avLst/>
          </a:prstGeom>
          <a:noFill/>
          <a:ln>
            <a:noFill/>
          </a:ln>
        </p:spPr>
      </p:pic>
      <p:pic>
        <p:nvPicPr>
          <p:cNvPr id="282" name="Google Shape;282;p7" descr="Tavern on the Hill Ottawa"/>
          <p:cNvPicPr preferRelativeResize="0"/>
          <p:nvPr/>
        </p:nvPicPr>
        <p:blipFill rotWithShape="1">
          <a:blip r:embed="rId9">
            <a:alphaModFix/>
          </a:blip>
          <a:srcRect/>
          <a:stretch/>
        </p:blipFill>
        <p:spPr>
          <a:xfrm>
            <a:off x="2111770" y="608050"/>
            <a:ext cx="1806335" cy="2370044"/>
          </a:xfrm>
          <a:prstGeom prst="rect">
            <a:avLst/>
          </a:prstGeom>
          <a:noFill/>
          <a:ln>
            <a:noFill/>
          </a:ln>
        </p:spPr>
      </p:pic>
      <p:pic>
        <p:nvPicPr>
          <p:cNvPr id="283" name="Google Shape;283;p7" descr="National Gallery of Canada - Wikipedia"/>
          <p:cNvPicPr preferRelativeResize="0"/>
          <p:nvPr/>
        </p:nvPicPr>
        <p:blipFill rotWithShape="1">
          <a:blip r:embed="rId10">
            <a:alphaModFix/>
          </a:blip>
          <a:srcRect/>
          <a:stretch/>
        </p:blipFill>
        <p:spPr>
          <a:xfrm>
            <a:off x="476992" y="2733675"/>
            <a:ext cx="2095500" cy="1390650"/>
          </a:xfrm>
          <a:prstGeom prst="rect">
            <a:avLst/>
          </a:prstGeom>
          <a:noFill/>
          <a:ln>
            <a:noFill/>
          </a:ln>
        </p:spPr>
      </p:pic>
      <p:pic>
        <p:nvPicPr>
          <p:cNvPr id="284" name="Google Shape;284;p7" descr="AccelerateOTT moving downtown to National Arts Centre in 2019 | Ottawa  Business Journal"/>
          <p:cNvPicPr preferRelativeResize="0"/>
          <p:nvPr/>
        </p:nvPicPr>
        <p:blipFill rotWithShape="1">
          <a:blip r:embed="rId11">
            <a:alphaModFix/>
          </a:blip>
          <a:srcRect/>
          <a:stretch/>
        </p:blipFill>
        <p:spPr>
          <a:xfrm>
            <a:off x="5808437" y="4459888"/>
            <a:ext cx="3261801" cy="1834763"/>
          </a:xfrm>
          <a:prstGeom prst="rect">
            <a:avLst/>
          </a:prstGeom>
          <a:noFill/>
          <a:ln>
            <a:noFill/>
          </a:ln>
        </p:spPr>
      </p:pic>
      <p:pic>
        <p:nvPicPr>
          <p:cNvPr id="285" name="Google Shape;285;p7"/>
          <p:cNvPicPr preferRelativeResize="0"/>
          <p:nvPr/>
        </p:nvPicPr>
        <p:blipFill rotWithShape="1">
          <a:blip r:embed="rId12">
            <a:alphaModFix/>
          </a:blip>
          <a:srcRect/>
          <a:stretch/>
        </p:blipFill>
        <p:spPr>
          <a:xfrm>
            <a:off x="2289293" y="2483943"/>
            <a:ext cx="3118779" cy="205865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E2"/>
        </a:solidFill>
        <a:effectLst/>
      </p:bgPr>
    </p:bg>
    <p:spTree>
      <p:nvGrpSpPr>
        <p:cNvPr id="1" name="Shape 296"/>
        <p:cNvGrpSpPr/>
        <p:nvPr/>
      </p:nvGrpSpPr>
      <p:grpSpPr>
        <a:xfrm>
          <a:off x="0" y="0"/>
          <a:ext cx="0" cy="0"/>
          <a:chOff x="0" y="0"/>
          <a:chExt cx="0" cy="0"/>
        </a:xfrm>
      </p:grpSpPr>
      <p:pic>
        <p:nvPicPr>
          <p:cNvPr id="297" name="Google Shape;297;p9" descr="Ottawa Light Rail Transit - Confederation Line and Highway 417 Widening  Project"/>
          <p:cNvPicPr preferRelativeResize="0"/>
          <p:nvPr/>
        </p:nvPicPr>
        <p:blipFill rotWithShape="1">
          <a:blip r:embed="rId3">
            <a:alphaModFix/>
          </a:blip>
          <a:srcRect/>
          <a:stretch/>
        </p:blipFill>
        <p:spPr>
          <a:xfrm>
            <a:off x="5130404" y="3847804"/>
            <a:ext cx="3645606" cy="2152946"/>
          </a:xfrm>
          <a:prstGeom prst="rect">
            <a:avLst/>
          </a:prstGeom>
          <a:noFill/>
          <a:ln>
            <a:noFill/>
          </a:ln>
        </p:spPr>
      </p:pic>
      <p:pic>
        <p:nvPicPr>
          <p:cNvPr id="298" name="Google Shape;298;p9" descr="New oc Transpo route : ottawa"/>
          <p:cNvPicPr preferRelativeResize="0"/>
          <p:nvPr/>
        </p:nvPicPr>
        <p:blipFill rotWithShape="1">
          <a:blip r:embed="rId4">
            <a:alphaModFix/>
          </a:blip>
          <a:srcRect/>
          <a:stretch/>
        </p:blipFill>
        <p:spPr>
          <a:xfrm>
            <a:off x="7002965" y="5376978"/>
            <a:ext cx="1996068" cy="1247543"/>
          </a:xfrm>
          <a:prstGeom prst="rect">
            <a:avLst/>
          </a:prstGeom>
          <a:noFill/>
          <a:ln>
            <a:noFill/>
          </a:ln>
        </p:spPr>
      </p:pic>
      <p:pic>
        <p:nvPicPr>
          <p:cNvPr id="299" name="Google Shape;299;p9" descr="Private e-scooters roll into Ottawa for rentals | CTV News"/>
          <p:cNvPicPr preferRelativeResize="0"/>
          <p:nvPr/>
        </p:nvPicPr>
        <p:blipFill rotWithShape="1">
          <a:blip r:embed="rId5">
            <a:alphaModFix/>
          </a:blip>
          <a:srcRect/>
          <a:stretch/>
        </p:blipFill>
        <p:spPr>
          <a:xfrm>
            <a:off x="144968" y="4901368"/>
            <a:ext cx="3397880" cy="1639462"/>
          </a:xfrm>
          <a:prstGeom prst="rect">
            <a:avLst/>
          </a:prstGeom>
          <a:noFill/>
          <a:ln>
            <a:noFill/>
          </a:ln>
        </p:spPr>
      </p:pic>
      <p:pic>
        <p:nvPicPr>
          <p:cNvPr id="300" name="Google Shape;300;p9" descr="Ottawa 67s - Official site of the Ottawa 67s"/>
          <p:cNvPicPr preferRelativeResize="0"/>
          <p:nvPr/>
        </p:nvPicPr>
        <p:blipFill rotWithShape="1">
          <a:blip r:embed="rId6">
            <a:alphaModFix/>
          </a:blip>
          <a:srcRect/>
          <a:stretch/>
        </p:blipFill>
        <p:spPr>
          <a:xfrm>
            <a:off x="2552276" y="3015630"/>
            <a:ext cx="1753773" cy="1167056"/>
          </a:xfrm>
          <a:prstGeom prst="rect">
            <a:avLst/>
          </a:prstGeom>
          <a:noFill/>
          <a:ln>
            <a:noFill/>
          </a:ln>
        </p:spPr>
      </p:pic>
      <p:sp>
        <p:nvSpPr>
          <p:cNvPr id="301" name="Google Shape;301;p9" descr="Ottawa Gee-gees (2017) — Men's Football — U SPORTS"/>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2" name="Google Shape;302;p9"/>
          <p:cNvPicPr preferRelativeResize="0"/>
          <p:nvPr/>
        </p:nvPicPr>
        <p:blipFill rotWithShape="1">
          <a:blip r:embed="rId7">
            <a:alphaModFix/>
          </a:blip>
          <a:srcRect/>
          <a:stretch/>
        </p:blipFill>
        <p:spPr>
          <a:xfrm>
            <a:off x="4724400" y="392197"/>
            <a:ext cx="4051609" cy="1928971"/>
          </a:xfrm>
          <a:prstGeom prst="rect">
            <a:avLst/>
          </a:prstGeom>
          <a:noFill/>
          <a:ln>
            <a:noFill/>
          </a:ln>
        </p:spPr>
      </p:pic>
      <p:pic>
        <p:nvPicPr>
          <p:cNvPr id="303" name="Google Shape;303;p9" descr="Taxi drivers union taking city to court over Ottawa's Uber laws | Ottawa  Business Journal"/>
          <p:cNvPicPr preferRelativeResize="0"/>
          <p:nvPr/>
        </p:nvPicPr>
        <p:blipFill rotWithShape="1">
          <a:blip r:embed="rId8">
            <a:alphaModFix/>
          </a:blip>
          <a:srcRect/>
          <a:stretch/>
        </p:blipFill>
        <p:spPr>
          <a:xfrm>
            <a:off x="3738372" y="5988181"/>
            <a:ext cx="1801598" cy="808125"/>
          </a:xfrm>
          <a:prstGeom prst="rect">
            <a:avLst/>
          </a:prstGeom>
          <a:noFill/>
          <a:ln>
            <a:noFill/>
          </a:ln>
        </p:spPr>
      </p:pic>
      <p:pic>
        <p:nvPicPr>
          <p:cNvPr id="304" name="Google Shape;304;p9" descr="Aqua-Taxi | Ferries Gatineau Hull | Boat | Bonjour Québec"/>
          <p:cNvPicPr preferRelativeResize="0"/>
          <p:nvPr/>
        </p:nvPicPr>
        <p:blipFill rotWithShape="1">
          <a:blip r:embed="rId9">
            <a:alphaModFix/>
          </a:blip>
          <a:srcRect/>
          <a:stretch/>
        </p:blipFill>
        <p:spPr>
          <a:xfrm>
            <a:off x="81706" y="3127122"/>
            <a:ext cx="2345832" cy="1639463"/>
          </a:xfrm>
          <a:prstGeom prst="rect">
            <a:avLst/>
          </a:prstGeom>
          <a:noFill/>
          <a:ln>
            <a:noFill/>
          </a:ln>
        </p:spPr>
      </p:pic>
      <p:pic>
        <p:nvPicPr>
          <p:cNvPr id="305" name="Google Shape;305;p9" descr="Uber vs Lyft: Comparing the Rideshare titans | Rideshareapps"/>
          <p:cNvPicPr preferRelativeResize="0"/>
          <p:nvPr/>
        </p:nvPicPr>
        <p:blipFill rotWithShape="1">
          <a:blip r:embed="rId10">
            <a:alphaModFix/>
          </a:blip>
          <a:srcRect/>
          <a:stretch/>
        </p:blipFill>
        <p:spPr>
          <a:xfrm>
            <a:off x="5735494" y="6135844"/>
            <a:ext cx="1071946" cy="534484"/>
          </a:xfrm>
          <a:prstGeom prst="rect">
            <a:avLst/>
          </a:prstGeom>
          <a:noFill/>
          <a:ln>
            <a:noFill/>
          </a:ln>
        </p:spPr>
      </p:pic>
      <p:pic>
        <p:nvPicPr>
          <p:cNvPr id="306" name="Google Shape;306;p9" descr="Why Ottawa is a good place for sports fans"/>
          <p:cNvPicPr preferRelativeResize="0"/>
          <p:nvPr/>
        </p:nvPicPr>
        <p:blipFill rotWithShape="1">
          <a:blip r:embed="rId11">
            <a:alphaModFix/>
          </a:blip>
          <a:srcRect/>
          <a:stretch/>
        </p:blipFill>
        <p:spPr>
          <a:xfrm>
            <a:off x="5595214" y="2369043"/>
            <a:ext cx="1500994" cy="1443458"/>
          </a:xfrm>
          <a:prstGeom prst="rect">
            <a:avLst/>
          </a:prstGeom>
          <a:noFill/>
          <a:ln>
            <a:noFill/>
          </a:ln>
        </p:spPr>
      </p:pic>
      <p:pic>
        <p:nvPicPr>
          <p:cNvPr id="307" name="Google Shape;307;p9" descr="Ottawa-Castle-Hotel Discounts Hotels -"/>
          <p:cNvPicPr preferRelativeResize="0"/>
          <p:nvPr/>
        </p:nvPicPr>
        <p:blipFill rotWithShape="1">
          <a:blip r:embed="rId12">
            <a:alphaModFix/>
          </a:blip>
          <a:srcRect/>
          <a:stretch/>
        </p:blipFill>
        <p:spPr>
          <a:xfrm>
            <a:off x="309798" y="285454"/>
            <a:ext cx="4109801" cy="2606876"/>
          </a:xfrm>
          <a:prstGeom prst="rect">
            <a:avLst/>
          </a:prstGeom>
          <a:noFill/>
          <a:ln>
            <a:noFill/>
          </a:ln>
        </p:spPr>
      </p:pic>
      <p:pic>
        <p:nvPicPr>
          <p:cNvPr id="308" name="Google Shape;308;p9" descr="Carleton looks for alternatives to large classes for fall semester due to  COVID-19 | CTV News"/>
          <p:cNvPicPr preferRelativeResize="0"/>
          <p:nvPr/>
        </p:nvPicPr>
        <p:blipFill rotWithShape="1">
          <a:blip r:embed="rId13">
            <a:alphaModFix/>
          </a:blip>
          <a:srcRect/>
          <a:stretch/>
        </p:blipFill>
        <p:spPr>
          <a:xfrm>
            <a:off x="2558659" y="4128870"/>
            <a:ext cx="1679520" cy="943390"/>
          </a:xfrm>
          <a:prstGeom prst="rect">
            <a:avLst/>
          </a:prstGeom>
          <a:noFill/>
          <a:ln>
            <a:noFill/>
          </a:ln>
        </p:spPr>
      </p:pic>
      <p:pic>
        <p:nvPicPr>
          <p:cNvPr id="309" name="Google Shape;309;p9" descr="Ottawa Senators - Wikipedia"/>
          <p:cNvPicPr preferRelativeResize="0"/>
          <p:nvPr/>
        </p:nvPicPr>
        <p:blipFill rotWithShape="1">
          <a:blip r:embed="rId14">
            <a:alphaModFix/>
          </a:blip>
          <a:srcRect/>
          <a:stretch/>
        </p:blipFill>
        <p:spPr>
          <a:xfrm>
            <a:off x="4125691" y="2418647"/>
            <a:ext cx="1609803" cy="2152947"/>
          </a:xfrm>
          <a:prstGeom prst="rect">
            <a:avLst/>
          </a:prstGeom>
          <a:noFill/>
          <a:ln>
            <a:noFill/>
          </a:ln>
        </p:spPr>
      </p:pic>
      <p:pic>
        <p:nvPicPr>
          <p:cNvPr id="310" name="Google Shape;310;p9" descr="uOttawa Gee-Gees (@uOttawaGeeGees) | Twitter"/>
          <p:cNvPicPr preferRelativeResize="0"/>
          <p:nvPr/>
        </p:nvPicPr>
        <p:blipFill rotWithShape="1">
          <a:blip r:embed="rId15">
            <a:alphaModFix/>
          </a:blip>
          <a:srcRect/>
          <a:stretch/>
        </p:blipFill>
        <p:spPr>
          <a:xfrm>
            <a:off x="3878766" y="4752836"/>
            <a:ext cx="1386468" cy="1235345"/>
          </a:xfrm>
          <a:prstGeom prst="rect">
            <a:avLst/>
          </a:prstGeom>
          <a:noFill/>
          <a:ln>
            <a:noFill/>
          </a:ln>
        </p:spPr>
      </p:pic>
      <p:pic>
        <p:nvPicPr>
          <p:cNvPr id="311" name="Google Shape;311;p9" descr="RentABike Ottawa: Rent a Bike in Ottawa | Everything included!"/>
          <p:cNvPicPr preferRelativeResize="0"/>
          <p:nvPr/>
        </p:nvPicPr>
        <p:blipFill rotWithShape="1">
          <a:blip r:embed="rId16">
            <a:alphaModFix/>
          </a:blip>
          <a:srcRect/>
          <a:stretch/>
        </p:blipFill>
        <p:spPr>
          <a:xfrm>
            <a:off x="7271556" y="2223791"/>
            <a:ext cx="1700772" cy="12052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E2"/>
        </a:solidFill>
        <a:effectLst/>
      </p:bgPr>
    </p:bg>
    <p:spTree>
      <p:nvGrpSpPr>
        <p:cNvPr id="1" name="Shape 330"/>
        <p:cNvGrpSpPr/>
        <p:nvPr/>
      </p:nvGrpSpPr>
      <p:grpSpPr>
        <a:xfrm>
          <a:off x="0" y="0"/>
          <a:ext cx="0" cy="0"/>
          <a:chOff x="0" y="0"/>
          <a:chExt cx="0" cy="0"/>
        </a:xfrm>
      </p:grpSpPr>
      <p:pic>
        <p:nvPicPr>
          <p:cNvPr id="332" name="Google Shape;332;p12" descr="A close up of a logo&#10;&#10;Description automatically generated"/>
          <p:cNvPicPr preferRelativeResize="0"/>
          <p:nvPr/>
        </p:nvPicPr>
        <p:blipFill rotWithShape="1">
          <a:blip r:embed="rId3">
            <a:alphaModFix/>
          </a:blip>
          <a:srcRect/>
          <a:stretch/>
        </p:blipFill>
        <p:spPr>
          <a:xfrm>
            <a:off x="3847171" y="147639"/>
            <a:ext cx="5123141" cy="3032891"/>
          </a:xfrm>
          <a:prstGeom prst="rect">
            <a:avLst/>
          </a:prstGeom>
          <a:solidFill>
            <a:srgbClr val="C00000"/>
          </a:solidFill>
          <a:ln>
            <a:noFill/>
          </a:ln>
        </p:spPr>
      </p:pic>
      <p:pic>
        <p:nvPicPr>
          <p:cNvPr id="333" name="Google Shape;333;p12" descr="Delta Hotels Marriott Ottawa City, Canada - Booking.com"/>
          <p:cNvPicPr preferRelativeResize="0"/>
          <p:nvPr/>
        </p:nvPicPr>
        <p:blipFill rotWithShape="1">
          <a:blip r:embed="rId4">
            <a:alphaModFix/>
          </a:blip>
          <a:srcRect/>
          <a:stretch/>
        </p:blipFill>
        <p:spPr>
          <a:xfrm>
            <a:off x="5823699" y="3056376"/>
            <a:ext cx="2810816" cy="1899729"/>
          </a:xfrm>
          <a:prstGeom prst="rect">
            <a:avLst/>
          </a:prstGeom>
          <a:noFill/>
          <a:ln>
            <a:noFill/>
          </a:ln>
        </p:spPr>
      </p:pic>
      <p:pic>
        <p:nvPicPr>
          <p:cNvPr id="334" name="Google Shape;334;p12" descr="Delta Hotels by Marriott Ottawa City Centre - Street at the Delta Hotels by  Marriott Ottawa City Centre | Oyster.com Hotel Photos"/>
          <p:cNvPicPr preferRelativeResize="0"/>
          <p:nvPr/>
        </p:nvPicPr>
        <p:blipFill rotWithShape="1">
          <a:blip r:embed="rId5">
            <a:alphaModFix/>
          </a:blip>
          <a:srcRect/>
          <a:stretch/>
        </p:blipFill>
        <p:spPr>
          <a:xfrm>
            <a:off x="5839256" y="5475146"/>
            <a:ext cx="2174488" cy="1130239"/>
          </a:xfrm>
          <a:prstGeom prst="rect">
            <a:avLst/>
          </a:prstGeom>
          <a:noFill/>
          <a:ln>
            <a:noFill/>
          </a:ln>
        </p:spPr>
      </p:pic>
      <p:pic>
        <p:nvPicPr>
          <p:cNvPr id="335" name="Google Shape;335;p12" descr="Ottawa, Ontario, Canada: Aerial view of Parliament Hill | Flickr"/>
          <p:cNvPicPr preferRelativeResize="0"/>
          <p:nvPr/>
        </p:nvPicPr>
        <p:blipFill rotWithShape="1">
          <a:blip r:embed="rId6">
            <a:alphaModFix/>
          </a:blip>
          <a:srcRect/>
          <a:stretch/>
        </p:blipFill>
        <p:spPr>
          <a:xfrm>
            <a:off x="147386" y="3334095"/>
            <a:ext cx="5371630" cy="3222701"/>
          </a:xfrm>
          <a:prstGeom prst="rect">
            <a:avLst/>
          </a:prstGeom>
          <a:noFill/>
          <a:ln>
            <a:noFill/>
          </a:ln>
        </p:spPr>
      </p:pic>
      <p:pic>
        <p:nvPicPr>
          <p:cNvPr id="336" name="Google Shape;336;p12"/>
          <p:cNvPicPr preferRelativeResize="0"/>
          <p:nvPr/>
        </p:nvPicPr>
        <p:blipFill rotWithShape="1">
          <a:blip r:embed="rId7">
            <a:alphaModFix/>
          </a:blip>
          <a:srcRect t="223" r="296"/>
          <a:stretch/>
        </p:blipFill>
        <p:spPr>
          <a:xfrm>
            <a:off x="7549347" y="4495872"/>
            <a:ext cx="1420965" cy="1590472"/>
          </a:xfrm>
          <a:prstGeom prst="rect">
            <a:avLst/>
          </a:prstGeom>
          <a:noFill/>
          <a:ln>
            <a:noFill/>
          </a:ln>
        </p:spPr>
      </p:pic>
      <p:pic>
        <p:nvPicPr>
          <p:cNvPr id="4" name="Picture 3">
            <a:extLst>
              <a:ext uri="{FF2B5EF4-FFF2-40B4-BE49-F238E27FC236}">
                <a16:creationId xmlns:a16="http://schemas.microsoft.com/office/drawing/2014/main" id="{615F451D-8449-B481-ADA5-F4584115B1C5}"/>
              </a:ext>
            </a:extLst>
          </p:cNvPr>
          <p:cNvPicPr>
            <a:picLocks noChangeAspect="1"/>
          </p:cNvPicPr>
          <p:nvPr/>
        </p:nvPicPr>
        <p:blipFill>
          <a:blip r:embed="rId8"/>
          <a:stretch>
            <a:fillRect/>
          </a:stretch>
        </p:blipFill>
        <p:spPr>
          <a:xfrm>
            <a:off x="147386" y="537060"/>
            <a:ext cx="3568464" cy="2254048"/>
          </a:xfrm>
          <a:prstGeom prst="rect">
            <a:avLst/>
          </a:prstGeom>
        </p:spPr>
      </p:pic>
      <p:sp>
        <p:nvSpPr>
          <p:cNvPr id="6" name="TextBox 5">
            <a:extLst>
              <a:ext uri="{FF2B5EF4-FFF2-40B4-BE49-F238E27FC236}">
                <a16:creationId xmlns:a16="http://schemas.microsoft.com/office/drawing/2014/main" id="{AF61DB5B-B112-D916-3C2E-687783D03179}"/>
              </a:ext>
            </a:extLst>
          </p:cNvPr>
          <p:cNvSpPr txBox="1"/>
          <p:nvPr/>
        </p:nvSpPr>
        <p:spPr>
          <a:xfrm>
            <a:off x="173688" y="2867892"/>
            <a:ext cx="3417410" cy="307777"/>
          </a:xfrm>
          <a:prstGeom prst="rect">
            <a:avLst/>
          </a:prstGeom>
          <a:noFill/>
        </p:spPr>
        <p:txBody>
          <a:bodyPr wrap="square">
            <a:spAutoFit/>
          </a:bodyPr>
          <a:lstStyle/>
          <a:p>
            <a:r>
              <a:rPr lang="en-CA" dirty="0">
                <a:solidFill>
                  <a:schemeClr val="bg1"/>
                </a:solidFill>
                <a:hlinkClick r:id="rId9">
                  <a:extLst>
                    <a:ext uri="{A12FA001-AC4F-418D-AE19-62706E023703}">
                      <ahyp:hlinkClr xmlns:ahyp="http://schemas.microsoft.com/office/drawing/2018/hyperlinkcolor" val="tx"/>
                    </a:ext>
                  </a:extLst>
                </a:hlinkClick>
              </a:rPr>
              <a:t>https://ottawatourism.ca/en/about-ottawa</a:t>
            </a:r>
            <a:endParaRPr lang="en-CA"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1028</Words>
  <Application>Microsoft Office PowerPoint</Application>
  <PresentationFormat>On-screen Show (4:3)</PresentationFormat>
  <Paragraphs>42</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CaroleT.;Kelly</dc:creator>
  <cp:lastModifiedBy>Carole Talgoy</cp:lastModifiedBy>
  <cp:revision>3</cp:revision>
  <dcterms:created xsi:type="dcterms:W3CDTF">2019-08-21T16:12:34Z</dcterms:created>
  <dcterms:modified xsi:type="dcterms:W3CDTF">2023-07-26T05:13:33Z</dcterms:modified>
</cp:coreProperties>
</file>