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4104" r:id="rId1"/>
  </p:sldMasterIdLst>
  <p:notesMasterIdLst>
    <p:notesMasterId r:id="rId10"/>
  </p:notesMasterIdLst>
  <p:sldIdLst>
    <p:sldId id="256" r:id="rId2"/>
    <p:sldId id="257" r:id="rId3"/>
    <p:sldId id="298" r:id="rId4"/>
    <p:sldId id="289" r:id="rId5"/>
    <p:sldId id="290" r:id="rId6"/>
    <p:sldId id="291" r:id="rId7"/>
    <p:sldId id="293" r:id="rId8"/>
    <p:sldId id="302" r:id="rId9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Titillium Web" panose="00000500000000000000" pitchFamily="2" charset="0"/>
      <p:regular r:id="rId15"/>
      <p:bold r:id="rId16"/>
      <p:italic r:id="rId17"/>
      <p:boldItalic r:id="rId18"/>
    </p:embeddedFont>
    <p:embeddedFont>
      <p:font typeface="Titillium Web SemiBold" panose="00000700000000000000" pitchFamily="2" charset="0"/>
      <p:bold r:id="rId19"/>
      <p:boldItalic r:id="rId20"/>
    </p:embeddedFont>
    <p:embeddedFont>
      <p:font typeface="Wingdings 3" panose="05040102010807070707" pitchFamily="18" charset="2"/>
      <p:regular r:id="rId2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lackwell" initials="GB" lastIdx="1" clrIdx="0">
    <p:extLst>
      <p:ext uri="{19B8F6BF-5375-455C-9EA6-DF929625EA0E}">
        <p15:presenceInfo xmlns:p15="http://schemas.microsoft.com/office/powerpoint/2012/main" userId="cb2116c1b52f86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7F2A89-D1C9-4471-BD1B-27900A9CF400}">
  <a:tblStyle styleId="{F57F2A89-D1C9-4471-BD1B-27900A9CF4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dirty="0"/>
              <a:t>Is CoDA effective?  How can Outreach be more effective globally?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39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dirty="0"/>
              <a:t>Share ideas.  </a:t>
            </a:r>
            <a:r>
              <a:rPr lang="en-US"/>
              <a:t>What is working for your meeting in your community?</a:t>
            </a:r>
          </a:p>
          <a:p>
            <a:pPr marL="13970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5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Titillium Web" panose="020B0604020202020204" charset="0"/>
              </a:rPr>
              <a:t>Support Tradition 11, which is a public relations policy based on attraction, rather than promotion.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1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Outreach Workgroups in the future:  Goal to share your ideas with others, and listen to their ideas about what works if you work it.</a:t>
            </a:r>
          </a:p>
          <a:p>
            <a:r>
              <a:rPr lang="en-US" b="1" dirty="0">
                <a:solidFill>
                  <a:srgbClr val="0033CC"/>
                </a:solidFill>
              </a:rPr>
              <a:t>Is CoDA effective?  How could CoDA Fellowship be more effective? Develop Outreach in your Community..   Grassroots organization.   Workgroups meet monthly on ideas for outreach.</a:t>
            </a:r>
          </a:p>
        </p:txBody>
      </p:sp>
    </p:spTree>
    <p:extLst>
      <p:ext uri="{BB962C8B-B14F-4D97-AF65-F5344CB8AC3E}">
        <p14:creationId xmlns:p14="http://schemas.microsoft.com/office/powerpoint/2010/main" val="124790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337382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621066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7069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837420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31780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80618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794830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296200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885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9719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96320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537231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057359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69630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158448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5246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4794982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503077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5754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  <p:sldLayoutId id="2147484119" r:id="rId15"/>
    <p:sldLayoutId id="2147484120" r:id="rId16"/>
    <p:sldLayoutId id="2147484121" r:id="rId17"/>
    <p:sldLayoutId id="2147484122" r:id="rId18"/>
    <p:sldLayoutId id="2147484123" r:id="rId19"/>
  </p:sldLayoutIdLst>
  <p:transition>
    <p:fade thruBlk="1"/>
  </p:transition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utreachChair@coda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762000" y="696424"/>
            <a:ext cx="6319362" cy="1697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5400" dirty="0">
                <a:solidFill>
                  <a:srgbClr val="0033CC"/>
                </a:solidFill>
              </a:rPr>
              <a:t>OUTREACH Committee</a:t>
            </a:r>
            <a:br>
              <a:rPr lang="en" sz="5400" dirty="0"/>
            </a:br>
            <a:br>
              <a:rPr lang="en" sz="3200" b="1" dirty="0">
                <a:solidFill>
                  <a:srgbClr val="00B0F0"/>
                </a:solidFill>
              </a:rPr>
            </a:br>
            <a:r>
              <a:rPr lang="en" sz="3200" b="1" dirty="0">
                <a:solidFill>
                  <a:srgbClr val="00B0F0"/>
                </a:solidFill>
              </a:rPr>
              <a:t>2023 CoDA Service Conference Report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45842" y="273653"/>
            <a:ext cx="6761100" cy="4738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b="1" dirty="0">
                <a:solidFill>
                  <a:srgbClr val="0033CC"/>
                </a:solidFill>
                <a:latin typeface="Titillium Web" panose="020B0604020202020204" charset="0"/>
              </a:rPr>
              <a:t>Vision and Purpose</a:t>
            </a:r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745842" y="961121"/>
            <a:ext cx="6048853" cy="3628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  <a:p>
            <a:pPr marL="0" indent="0">
              <a:buClr>
                <a:schemeClr val="accent2"/>
              </a:buClr>
              <a:buSzPct val="60000"/>
              <a:buNone/>
            </a:pP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vision of World Service is to carry the message to codependents worldwide who still suffer.</a:t>
            </a:r>
          </a:p>
          <a:p>
            <a:pPr marL="0" indent="0">
              <a:buClr>
                <a:schemeClr val="accent2"/>
              </a:buClr>
              <a:buSzPct val="60000"/>
              <a:buNone/>
            </a:pP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pPr marL="0" indent="0">
              <a:buClr>
                <a:schemeClr val="accent2"/>
              </a:buClr>
              <a:buSzPct val="60000"/>
              <a:buNone/>
            </a:pP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purpose is to encourage CoDA members to share their personal experience, strength, and hope.</a:t>
            </a:r>
            <a:endParaRPr lang="en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indent="0">
              <a:buClr>
                <a:schemeClr val="dk1"/>
              </a:buClr>
              <a:buSzPts val="1100"/>
              <a:buNone/>
            </a:pPr>
            <a:endParaRPr lang="en" sz="1200" b="1" dirty="0">
              <a:latin typeface="Titillium Web"/>
              <a:ea typeface="Titillium Web"/>
              <a:cs typeface="Titillium Web"/>
            </a:endParaRPr>
          </a:p>
          <a:p>
            <a:pPr marL="571500" lvl="1" indent="0">
              <a:buClr>
                <a:schemeClr val="dk1"/>
              </a:buClr>
              <a:buSzPts val="1100"/>
              <a:buNone/>
            </a:pPr>
            <a:endParaRPr lang="en" sz="1200" b="1" dirty="0">
              <a:latin typeface="Titillium Web"/>
              <a:ea typeface="Titillium Web"/>
              <a:cs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5" name="Picture Placeholder 12">
            <a:extLst>
              <a:ext uri="{FF2B5EF4-FFF2-40B4-BE49-F238E27FC236}">
                <a16:creationId xmlns:a16="http://schemas.microsoft.com/office/drawing/2014/main" id="{842DCB45-5D70-4978-88C7-25E1EA6EA2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451251" y="2358955"/>
            <a:ext cx="2468563" cy="28396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82E7-4B50-4A67-9F29-0DD8B9D0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361422"/>
            <a:ext cx="6400801" cy="4571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tillium Web"/>
                <a:ea typeface="Titillium Web"/>
                <a:cs typeface="Titillium Web"/>
              </a:rPr>
              <a:t>Outreach Committee Long-Term Goals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25E78-CA0A-4D96-8C74-7F769D40A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926" y="580677"/>
            <a:ext cx="7118252" cy="3915124"/>
          </a:xfrm>
        </p:spPr>
        <p:txBody>
          <a:bodyPr>
            <a:normAutofit/>
          </a:bodyPr>
          <a:lstStyle/>
          <a:p>
            <a:pPr marL="685800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endParaRPr lang="en-US" sz="1800" b="1" dirty="0">
              <a:solidFill>
                <a:srgbClr val="00B0F0"/>
              </a:solidFill>
              <a:latin typeface="Arial" panose="020B0604020202020204" pitchFamily="34" charset="0"/>
              <a:ea typeface="Titillium Web"/>
              <a:cs typeface="Arial" panose="020B0604020202020204" pitchFamily="34" charset="0"/>
            </a:endParaRPr>
          </a:p>
          <a:p>
            <a:pPr marL="685800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00B0F0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Develop the concept of </a:t>
            </a:r>
            <a:r>
              <a:rPr lang="en-US" sz="1800" b="1" dirty="0">
                <a:solidFill>
                  <a:srgbClr val="0033CC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Outreach as In-reach</a:t>
            </a:r>
          </a:p>
          <a:p>
            <a:pPr marL="685800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00B0F0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Reach out to World CoDA Community in the hopes that the World CoDA Community</a:t>
            </a:r>
            <a:r>
              <a:rPr lang="en-US" sz="1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will</a:t>
            </a:r>
            <a:r>
              <a:rPr lang="en-US" sz="1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0033CC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reach in…</a:t>
            </a:r>
          </a:p>
          <a:p>
            <a:pPr marL="685800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00B0F0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Engage and participate in CoDA World Service.</a:t>
            </a:r>
          </a:p>
          <a:p>
            <a:pPr marL="685800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00B0F0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Share your methods and ideas that have been successful in your country and community.</a:t>
            </a:r>
          </a:p>
          <a:p>
            <a:pPr marL="685800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rgbClr val="0033CC"/>
                </a:solidFill>
                <a:latin typeface="Arial" panose="020B0604020202020204" pitchFamily="34" charset="0"/>
                <a:ea typeface="Titillium Web"/>
                <a:cs typeface="Arial" panose="020B0604020202020204" pitchFamily="34" charset="0"/>
              </a:rPr>
              <a:t>Be inclusive with ongoing global dialogue.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5C3EC-DFF0-48CE-8B1A-4A70DE2F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021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203C-4A2A-4FAE-91A3-08069C7B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6" y="193559"/>
            <a:ext cx="6400801" cy="594026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Goals and Action Plan- Outreach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AA919-371B-4B46-A20E-290447C61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9089" y="787585"/>
            <a:ext cx="6400800" cy="3825112"/>
          </a:xfrm>
        </p:spPr>
        <p:txBody>
          <a:bodyPr>
            <a:noAutofit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Support </a:t>
            </a:r>
            <a:r>
              <a:rPr lang="en-US" sz="1400" b="1" i="0" u="none" strike="noStrike" dirty="0" err="1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CoDA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 meetings and new members.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C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ontact </a:t>
            </a:r>
            <a:r>
              <a:rPr lang="en-US" sz="1400" b="1" i="0" u="none" strike="noStrike" dirty="0" err="1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CoDA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 World members through </a:t>
            </a:r>
            <a:r>
              <a:rPr lang="en-US" sz="1400" b="1" i="1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CoDA</a:t>
            </a:r>
            <a:r>
              <a:rPr lang="en-US" sz="1400" b="1" i="1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Area Contacts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 on the website.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U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pdate specific content on the Outreach Resource Guide and revise as needed.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Increase understanding of </a:t>
            </a:r>
            <a:r>
              <a:rPr lang="en-US" sz="1400" b="1" i="0" u="none" strike="noStrike" dirty="0" err="1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CoDA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 sponsorship</a:t>
            </a:r>
            <a:r>
              <a:rPr lang="en-US" sz="1400" b="1" dirty="0">
                <a:solidFill>
                  <a:srgbClr val="0033CC"/>
                </a:solidFill>
              </a:rPr>
              <a:t> 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O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rganize Annual </a:t>
            </a: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S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ponsorship </a:t>
            </a: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W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orkshops the 2nd Saturday in February</a:t>
            </a: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 of each year</a:t>
            </a:r>
            <a:endParaRPr lang="en-US" sz="1400" b="1" dirty="0">
              <a:solidFill>
                <a:srgbClr val="0033CC"/>
              </a:solidFill>
            </a:endParaRP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C</a:t>
            </a:r>
            <a:r>
              <a:rPr lang="en-US" sz="1400" b="1" i="0" u="none" strike="noStrike" dirty="0">
                <a:solidFill>
                  <a:srgbClr val="0033CC"/>
                </a:solidFill>
                <a:effectLst/>
                <a:latin typeface="Arial" panose="020B0604020202020204" pitchFamily="34" charset="0"/>
              </a:rPr>
              <a:t>ollaborate with Communications Committee on  sponsorship list, and with other committees on projects.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0033CC"/>
                </a:solidFill>
                <a:latin typeface="Arial" panose="020B0604020202020204" pitchFamily="34" charset="0"/>
              </a:rPr>
              <a:t>Weekend retreats f2f or online.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endParaRPr lang="en-US" sz="1400" b="1" dirty="0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endParaRPr lang="en-US" sz="1400" b="1" dirty="0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endParaRPr lang="en-US" sz="1400" b="1" dirty="0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0033CC"/>
              </a:solidFill>
              <a:latin typeface="Titillium Web" panose="020B0604020202020204" charset="0"/>
            </a:endParaRPr>
          </a:p>
          <a:p>
            <a:endParaRPr lang="en-US" sz="1600" b="1" dirty="0">
              <a:solidFill>
                <a:schemeClr val="tx2">
                  <a:lumMod val="40000"/>
                  <a:lumOff val="60000"/>
                </a:schemeClr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90AD6-6A93-41FE-BD2E-AA166EB2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1421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0EA45-8F22-4712-B253-22EF5B32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214746"/>
            <a:ext cx="6400801" cy="43295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Objectives of Outreach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04F23-282F-429B-A130-14E71FE5F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0613" y="600701"/>
            <a:ext cx="6400800" cy="3895099"/>
          </a:xfrm>
        </p:spPr>
        <p:txBody>
          <a:bodyPr>
            <a:normAutofit fontScale="92500"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Reach out to Professionals in the community to inform them about CoDA.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Develop communication to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reach out to other existing 12 Step Programs </a:t>
            </a: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in support of codependents who still suffer.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Multilingual, multicultural, multiethnic community.  The focus </a:t>
            </a:r>
            <a:r>
              <a:rPr lang="en-US" sz="2400" dirty="0">
                <a:solidFill>
                  <a:srgbClr val="00B0F0"/>
                </a:solidFill>
                <a:latin typeface="Titillium Web" panose="020B0604020202020204" charset="0"/>
              </a:rPr>
              <a:t>is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inclusive participation, regardless of individual differences.  </a:t>
            </a: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Looking for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new CODA literature and translation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1FACC-AB78-4528-88D3-4B729941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6929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A313-22D5-4E89-9B71-E238073E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207819"/>
            <a:ext cx="6400801" cy="559744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Recent activity of Outreach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FED17-1251-4936-ADF8-59C88AD63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3580" y="767563"/>
            <a:ext cx="6400800" cy="3728237"/>
          </a:xfrm>
        </p:spPr>
        <p:txBody>
          <a:bodyPr>
            <a:noAutofit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February, 2023, Outreach sponsored the </a:t>
            </a:r>
            <a:r>
              <a:rPr lang="en-US" sz="1800" b="1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800" b="1" baseline="300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800" b="1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Annual </a:t>
            </a:r>
            <a:r>
              <a:rPr lang="en-US" sz="1800" b="1" dirty="0" err="1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CoDA</a:t>
            </a:r>
            <a:r>
              <a:rPr lang="en-US" sz="1800" b="1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Sponsorship Workshop. 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workshop was inclusive of </a:t>
            </a:r>
            <a:r>
              <a:rPr lang="en-US" sz="1800" dirty="0" err="1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CoDA</a:t>
            </a:r>
            <a:r>
              <a:rPr lang="en-US" sz="18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members worldwide and the focus was on sharing of experience, strength, and hope regarding </a:t>
            </a:r>
            <a:r>
              <a:rPr lang="en-US" sz="1800" dirty="0" err="1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CoDA</a:t>
            </a:r>
            <a:r>
              <a:rPr lang="en-US" sz="18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sponsorship.  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Six speakers shared their experience with sponsorship, and then individual participants from </a:t>
            </a:r>
            <a:r>
              <a:rPr lang="en-US" sz="1800" dirty="0" err="1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CoDA</a:t>
            </a:r>
            <a:r>
              <a:rPr lang="en-US" sz="18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World shared, and connections for sponsorship were established. 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Outreach is in the process of developing a survey to inform us of feedback regarding the workshop, along with suggestions for the </a:t>
            </a:r>
            <a:r>
              <a:rPr lang="en-US" sz="1800" b="1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1800" b="1" baseline="30000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1800" b="1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Annual </a:t>
            </a:r>
            <a:r>
              <a:rPr lang="en-US" sz="1800" b="1" dirty="0" err="1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CoDA</a:t>
            </a:r>
            <a:r>
              <a:rPr lang="en-US" sz="1800" b="1" dirty="0">
                <a:solidFill>
                  <a:srgbClr val="0033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Sponsorship Workshop to be held February 10, 2024.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00B0F0"/>
              </a:solidFill>
              <a:latin typeface="Titillium Web" panose="020B0604020202020204" charset="0"/>
            </a:endParaRPr>
          </a:p>
          <a:p>
            <a:pPr>
              <a:buSzPct val="60000"/>
            </a:pPr>
            <a:endParaRPr lang="en-US" sz="2400" b="1" dirty="0">
              <a:solidFill>
                <a:srgbClr val="00B0F0"/>
              </a:solidFill>
              <a:latin typeface="Titillium Web" panose="020B0604020202020204" charset="0"/>
            </a:endParaRPr>
          </a:p>
          <a:p>
            <a:pPr>
              <a:buSzPct val="60000"/>
            </a:pPr>
            <a:endParaRPr lang="en-US" sz="2400" b="1" dirty="0">
              <a:solidFill>
                <a:srgbClr val="00B0F0"/>
              </a:solidFill>
              <a:latin typeface="Titillium Web" panose="020B0604020202020204" charset="0"/>
            </a:endParaRPr>
          </a:p>
          <a:p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8C1AB-12A4-43DF-B872-1B2A1789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842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E0BB-DC9C-4413-B4DD-A5118B45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214746"/>
            <a:ext cx="6400801" cy="6927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tillium Web SemiBold" panose="020B0604020202020204" pitchFamily="2" charset="0"/>
              </a:rPr>
              <a:t>Supported Projects for 2023-24</a:t>
            </a:r>
            <a:endParaRPr lang="en-US" b="1" dirty="0">
              <a:solidFill>
                <a:srgbClr val="0033CC"/>
              </a:solidFill>
              <a:latin typeface="Titillium Web SemiBold" panose="020B0604020202020204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CEB8C-B808-4783-86BF-C920A6C72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9076" y="1004455"/>
            <a:ext cx="6613532" cy="3491345"/>
          </a:xfrm>
        </p:spPr>
        <p:txBody>
          <a:bodyPr>
            <a:noAutofit/>
          </a:bodyPr>
          <a:lstStyle/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 err="1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CoDAteen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 for those under ages 13-18.</a:t>
            </a:r>
          </a:p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LGBTQ+, Alternative Meetings.</a:t>
            </a:r>
          </a:p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Building relationships with other Fellowships; Newcomer and other meeting formats</a:t>
            </a:r>
          </a:p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Welcoming global CoDA members, inclusive of language, race, ethnicity, and those with specific needs.</a:t>
            </a:r>
          </a:p>
          <a:p>
            <a:pPr marL="76200"/>
            <a:r>
              <a:rPr lang="en-US" sz="2400" b="1" i="1" dirty="0">
                <a:solidFill>
                  <a:srgbClr val="0033CC"/>
                </a:solidFill>
                <a:latin typeface="Titillium Web" panose="020B060402020202020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33CC"/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7B28C-A522-4E58-B304-341880BD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867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59F8-F23F-49CA-8D61-4F855BD0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00" y="220256"/>
            <a:ext cx="6761100" cy="61405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Join Outreach Committee…today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BD05D-253B-4146-809F-59F262A5B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300" y="1299293"/>
            <a:ext cx="6761100" cy="3185939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B0F0"/>
                </a:solidFill>
                <a:latin typeface="Titillium Web" panose="020B0604020202020204" charset="0"/>
              </a:rPr>
              <a:t>If you have a passion about CoDA and World Outreach and World Service</a:t>
            </a:r>
            <a:r>
              <a:rPr lang="en-US" sz="7400" dirty="0">
                <a:solidFill>
                  <a:srgbClr val="00B0F0"/>
                </a:solidFill>
                <a:latin typeface="Titillium Web" panose="020B0604020202020204" charset="0"/>
              </a:rPr>
              <a:t>, </a:t>
            </a:r>
            <a:r>
              <a:rPr lang="en-US" sz="7400" b="1" dirty="0">
                <a:solidFill>
                  <a:srgbClr val="0033CC"/>
                </a:solidFill>
                <a:latin typeface="Titillium Web" panose="020B0604020202020204" charset="0"/>
              </a:rPr>
              <a:t>join us.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B0F0"/>
                </a:solidFill>
                <a:latin typeface="Titillium Web" panose="020B0604020202020204" charset="0"/>
              </a:rPr>
              <a:t>Contact :  </a:t>
            </a:r>
            <a:r>
              <a:rPr lang="en-US" sz="8000" b="1" dirty="0">
                <a:solidFill>
                  <a:srgbClr val="0033CC"/>
                </a:solidFill>
                <a:latin typeface="Titillium Web" panose="020B0604020202020204" charset="0"/>
                <a:hlinkClick r:id="rId3"/>
              </a:rPr>
              <a:t>OutreachChair@coda.org</a:t>
            </a:r>
            <a:endParaRPr lang="en-US" sz="8000" b="1" dirty="0">
              <a:solidFill>
                <a:srgbClr val="0033CC"/>
              </a:solidFill>
              <a:latin typeface="Titillium Web" panose="020B0604020202020204" charset="0"/>
            </a:endParaRPr>
          </a:p>
          <a:p>
            <a:pPr marL="0" indent="0">
              <a:buSzPct val="60000"/>
              <a:buNone/>
            </a:pPr>
            <a:endParaRPr lang="en-US" sz="8000" b="1" dirty="0">
              <a:solidFill>
                <a:srgbClr val="0033CC"/>
              </a:solidFill>
              <a:latin typeface="Titillium Web" panose="020B0604020202020204" charset="0"/>
            </a:endParaRP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33CC"/>
                </a:solidFill>
                <a:latin typeface="Titillium Web" panose="020B0604020202020204" charset="0"/>
              </a:rPr>
              <a:t>CoDA World Service only takes as much time as you are willing to spend.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33CC"/>
                </a:solidFill>
                <a:latin typeface="Titillium Web" panose="020B0604020202020204" charset="0"/>
              </a:rPr>
              <a:t>Join us… </a:t>
            </a:r>
            <a:r>
              <a:rPr lang="en-US" sz="7400" b="1" dirty="0">
                <a:solidFill>
                  <a:srgbClr val="00B0F0"/>
                </a:solidFill>
                <a:latin typeface="Titillium Web" panose="020B0604020202020204" charset="0"/>
              </a:rPr>
              <a:t>help develop the 2</a:t>
            </a:r>
            <a:r>
              <a:rPr lang="en-US" sz="7400" b="1" baseline="30000" dirty="0">
                <a:solidFill>
                  <a:srgbClr val="00B0F0"/>
                </a:solidFill>
                <a:latin typeface="Titillium Web" panose="020B0604020202020204" charset="0"/>
              </a:rPr>
              <a:t>nd</a:t>
            </a:r>
            <a:r>
              <a:rPr lang="en-US" sz="7400" b="1" dirty="0">
                <a:solidFill>
                  <a:srgbClr val="00B0F0"/>
                </a:solidFill>
                <a:latin typeface="Titillium Web" panose="020B0604020202020204" charset="0"/>
              </a:rPr>
              <a:t> Annual Sponsorship Workshop, develop new Outreach Projects, pamphlets, information webpages, web links and approved service documents.  </a:t>
            </a:r>
            <a:endParaRPr lang="en-US" sz="2400" dirty="0">
              <a:solidFill>
                <a:srgbClr val="00B0F0"/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AFD7C-72D6-4428-B693-AE178AE7C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47849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849</TotalTime>
  <Words>574</Words>
  <Application>Microsoft Office PowerPoint</Application>
  <PresentationFormat>On-screen Show (16:9)</PresentationFormat>
  <Paragraphs>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Wingdings 3</vt:lpstr>
      <vt:lpstr>Wingdings</vt:lpstr>
      <vt:lpstr>Century Gothic</vt:lpstr>
      <vt:lpstr>Titillium Web</vt:lpstr>
      <vt:lpstr>Titillium Web SemiBold</vt:lpstr>
      <vt:lpstr>Wisp</vt:lpstr>
      <vt:lpstr>OUTREACH Committee  2023 CoDA Service Conference Report</vt:lpstr>
      <vt:lpstr>Vision and Purpose</vt:lpstr>
      <vt:lpstr>Outreach Committee Long-Term Goals</vt:lpstr>
      <vt:lpstr>Goals and Action Plan- Outreach 2023</vt:lpstr>
      <vt:lpstr>Objectives of Outreach</vt:lpstr>
      <vt:lpstr>Recent activity of Outreach</vt:lpstr>
      <vt:lpstr>Supported Projects for 2023-24</vt:lpstr>
      <vt:lpstr>Join Outreach Committee…today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THISOut PRESENTATION TITLE</dc:title>
  <dc:creator>Jay Greiner</dc:creator>
  <cp:lastModifiedBy>Jay Greiner</cp:lastModifiedBy>
  <cp:revision>577</cp:revision>
  <dcterms:modified xsi:type="dcterms:W3CDTF">2023-06-08T22:25:11Z</dcterms:modified>
</cp:coreProperties>
</file>