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Source Code Pro"/>
      <p:regular r:id="rId16"/>
      <p:bold r:id="rId17"/>
      <p:italic r:id="rId18"/>
      <p:boldItalic r:id="rId19"/>
    </p:embeddedFont>
    <p:embeddedFont>
      <p:font typeface="Oswald"/>
      <p:regular r:id="rId20"/>
      <p:bold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swald-regular.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Oswald-bold.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SourceCodePro-bold.fntdata"/><Relationship Id="rId16" Type="http://schemas.openxmlformats.org/officeDocument/2006/relationships/font" Target="fonts/SourceCodePro-regular.fntdata"/><Relationship Id="rId5" Type="http://schemas.openxmlformats.org/officeDocument/2006/relationships/notesMaster" Target="notesMasters/notesMaster1.xml"/><Relationship Id="rId19" Type="http://schemas.openxmlformats.org/officeDocument/2006/relationships/font" Target="fonts/SourceCodePro-boldItalic.fntdata"/><Relationship Id="rId6" Type="http://schemas.openxmlformats.org/officeDocument/2006/relationships/slide" Target="slides/slide1.xml"/><Relationship Id="rId18" Type="http://schemas.openxmlformats.org/officeDocument/2006/relationships/font" Target="fonts/SourceCodePr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6e7ec79716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6e7ec79716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rgbClr val="424242"/>
                </a:solidFill>
                <a:latin typeface="Source Code Pro"/>
                <a:ea typeface="Source Code Pro"/>
                <a:cs typeface="Source Code Pro"/>
                <a:sym typeface="Source Code Pro"/>
              </a:rPr>
              <a:t>ANSWERS FROM THE SURVEY: </a:t>
            </a:r>
            <a:endParaRPr sz="1800">
              <a:solidFill>
                <a:srgbClr val="424242"/>
              </a:solidFill>
              <a:latin typeface="Source Code Pro"/>
              <a:ea typeface="Source Code Pro"/>
              <a:cs typeface="Source Code Pro"/>
              <a:sym typeface="Source Code Pro"/>
            </a:endParaRPr>
          </a:p>
          <a:p>
            <a:pPr indent="0" lvl="0" marL="0" rtl="0" algn="l">
              <a:lnSpc>
                <a:spcPct val="115000"/>
              </a:lnSpc>
              <a:spcBef>
                <a:spcPts val="1200"/>
              </a:spcBef>
              <a:spcAft>
                <a:spcPts val="0"/>
              </a:spcAft>
              <a:buClr>
                <a:schemeClr val="dk1"/>
              </a:buClr>
              <a:buSzPts val="1100"/>
              <a:buFont typeface="Arial"/>
              <a:buNone/>
            </a:pPr>
            <a:r>
              <a:rPr lang="en" sz="1800">
                <a:solidFill>
                  <a:srgbClr val="424242"/>
                </a:solidFill>
                <a:latin typeface="Source Code Pro"/>
                <a:ea typeface="Source Code Pro"/>
                <a:cs typeface="Source Code Pro"/>
                <a:sym typeface="Source Code Pro"/>
              </a:rPr>
              <a:t>For me, CoDA is a nurturing program that inspires members to open up to their possibilities,which go way beyond the rooms. If the world interacted like we do in our rooms, there would be more collaboration and less posturing.</a:t>
            </a:r>
            <a:endParaRPr sz="1800">
              <a:solidFill>
                <a:srgbClr val="424242"/>
              </a:solidFill>
              <a:latin typeface="Source Code Pro"/>
              <a:ea typeface="Source Code Pro"/>
              <a:cs typeface="Source Code Pro"/>
              <a:sym typeface="Source Code Pro"/>
            </a:endParaRPr>
          </a:p>
          <a:p>
            <a:pPr indent="0" lvl="0" marL="0" rtl="0" algn="l">
              <a:lnSpc>
                <a:spcPct val="115000"/>
              </a:lnSpc>
              <a:spcBef>
                <a:spcPts val="1200"/>
              </a:spcBef>
              <a:spcAft>
                <a:spcPts val="0"/>
              </a:spcAft>
              <a:buClr>
                <a:schemeClr val="dk1"/>
              </a:buClr>
              <a:buSzPts val="1100"/>
              <a:buFont typeface="Arial"/>
              <a:buNone/>
            </a:pPr>
            <a:r>
              <a:rPr lang="en" sz="1800">
                <a:solidFill>
                  <a:srgbClr val="424242"/>
                </a:solidFill>
                <a:latin typeface="Source Code Pro"/>
                <a:ea typeface="Source Code Pro"/>
                <a:cs typeface="Source Code Pro"/>
                <a:sym typeface="Source Code Pro"/>
              </a:rPr>
              <a:t>Have non-binary terms in all materials. Eg: instead of saying men and women, use the word people, to be inclusive of all gender identities.</a:t>
            </a:r>
            <a:endParaRPr sz="1800">
              <a:solidFill>
                <a:srgbClr val="424242"/>
              </a:solidFill>
              <a:latin typeface="Source Code Pro"/>
              <a:ea typeface="Source Code Pro"/>
              <a:cs typeface="Source Code Pro"/>
              <a:sym typeface="Source Code Pro"/>
            </a:endParaRPr>
          </a:p>
          <a:p>
            <a:pPr indent="0" lvl="0" marL="0" rtl="0" algn="l">
              <a:lnSpc>
                <a:spcPct val="115000"/>
              </a:lnSpc>
              <a:spcBef>
                <a:spcPts val="1200"/>
              </a:spcBef>
              <a:spcAft>
                <a:spcPts val="0"/>
              </a:spcAft>
              <a:buClr>
                <a:schemeClr val="dk1"/>
              </a:buClr>
              <a:buSzPts val="1100"/>
              <a:buFont typeface="Arial"/>
              <a:buNone/>
            </a:pPr>
            <a:r>
              <a:rPr lang="en" sz="1800">
                <a:solidFill>
                  <a:srgbClr val="424242"/>
                </a:solidFill>
                <a:latin typeface="Source Code Pro"/>
                <a:ea typeface="Source Code Pro"/>
                <a:cs typeface="Source Code Pro"/>
                <a:sym typeface="Source Code Pro"/>
              </a:rPr>
              <a:t>SoCal CoDA has eliminated the H&amp;I position. San Diego CoDA does not have meetings in the jails since Covid. Outreach is also suffering from lack of service. Any suggestions from the World CoDA Community to support H&amp;I and/or Outreach at the local level would be useful.Please bring this up in conference and return with ideas for what is working elsewhere.Thanks.</a:t>
            </a:r>
            <a:endParaRPr sz="1800">
              <a:solidFill>
                <a:srgbClr val="424242"/>
              </a:solidFill>
              <a:latin typeface="Source Code Pro"/>
              <a:ea typeface="Source Code Pro"/>
              <a:cs typeface="Source Code Pro"/>
              <a:sym typeface="Source Code Pro"/>
            </a:endParaRPr>
          </a:p>
          <a:p>
            <a:pPr indent="0" lvl="0" marL="0" rtl="0" algn="l">
              <a:lnSpc>
                <a:spcPct val="115000"/>
              </a:lnSpc>
              <a:spcBef>
                <a:spcPts val="1200"/>
              </a:spcBef>
              <a:spcAft>
                <a:spcPts val="0"/>
              </a:spcAft>
              <a:buClr>
                <a:schemeClr val="dk1"/>
              </a:buClr>
              <a:buSzPts val="1100"/>
              <a:buFont typeface="Arial"/>
              <a:buNone/>
            </a:pPr>
            <a:r>
              <a:rPr lang="en" sz="1800">
                <a:solidFill>
                  <a:srgbClr val="424242"/>
                </a:solidFill>
                <a:latin typeface="Source Code Pro"/>
                <a:ea typeface="Source Code Pro"/>
                <a:cs typeface="Source Code Pro"/>
                <a:sym typeface="Source Code Pro"/>
              </a:rPr>
              <a:t>On the whole, I would say that the concept and resulting issues of “Thirteenth Stepping” were a major point of discussion throughout the SoCal CoDA community this past year (e.g., whatcounts as 13th stepping, what to do if another member is making you uncomfortable, the idea of implementing “dress codes” for meetings, etc.).</a:t>
            </a:r>
            <a:endParaRPr sz="1800">
              <a:solidFill>
                <a:srgbClr val="424242"/>
              </a:solidFill>
              <a:latin typeface="Source Code Pro"/>
              <a:ea typeface="Source Code Pro"/>
              <a:cs typeface="Source Code Pro"/>
              <a:sym typeface="Source Code Pro"/>
            </a:endParaRPr>
          </a:p>
          <a:p>
            <a:pPr indent="0" lvl="0" marL="0" rtl="0" algn="l">
              <a:lnSpc>
                <a:spcPct val="115000"/>
              </a:lnSpc>
              <a:spcBef>
                <a:spcPts val="1200"/>
              </a:spcBef>
              <a:spcAft>
                <a:spcPts val="0"/>
              </a:spcAft>
              <a:buClr>
                <a:schemeClr val="dk1"/>
              </a:buClr>
              <a:buSzPts val="1100"/>
              <a:buFont typeface="Arial"/>
              <a:buNone/>
            </a:pPr>
            <a:r>
              <a:rPr lang="en" sz="1800">
                <a:solidFill>
                  <a:srgbClr val="424242"/>
                </a:solidFill>
                <a:latin typeface="Source Code Pro"/>
                <a:ea typeface="Source Code Pro"/>
                <a:cs typeface="Source Code Pro"/>
                <a:sym typeface="Source Code Pro"/>
              </a:rPr>
              <a:t>We need new ways to encourage service at all levels. Every 12 Step program struggles with this same issue. I don't think people new to 12 Step recognize service as a tool of recovery and view this concept as a form of manipulation to gain their labor for free. We all lose.... :-(</a:t>
            </a:r>
            <a:endParaRPr sz="1800">
              <a:solidFill>
                <a:srgbClr val="424242"/>
              </a:solidFill>
              <a:latin typeface="Source Code Pro"/>
              <a:ea typeface="Source Code Pro"/>
              <a:cs typeface="Source Code Pro"/>
              <a:sym typeface="Source Code Pro"/>
            </a:endParaRPr>
          </a:p>
          <a:p>
            <a:pPr indent="0" lvl="0" marL="0" rtl="0" algn="l">
              <a:lnSpc>
                <a:spcPct val="115000"/>
              </a:lnSpc>
              <a:spcBef>
                <a:spcPts val="1200"/>
              </a:spcBef>
              <a:spcAft>
                <a:spcPts val="1200"/>
              </a:spcAft>
              <a:buClr>
                <a:schemeClr val="dk1"/>
              </a:buClr>
              <a:buSzPts val="1100"/>
              <a:buFont typeface="Arial"/>
              <a:buNone/>
            </a:pPr>
            <a:r>
              <a:rPr lang="en" sz="1800">
                <a:solidFill>
                  <a:srgbClr val="424242"/>
                </a:solidFill>
                <a:latin typeface="Source Code Pro"/>
                <a:ea typeface="Source Code Pro"/>
                <a:cs typeface="Source Code Pro"/>
                <a:sym typeface="Source Code Pro"/>
              </a:rPr>
              <a:t>support on how to revive an intergroup after the pandemic</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6e7ec79716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6e7ec79716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ee2c5b88e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ee2c5b88e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6e7ec79716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6e7ec79716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6e7ec79716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6e7ec79716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6e7ec79716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6e7ec79716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6e7ec79716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6e7ec79716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155 meetings: </a:t>
            </a:r>
            <a:r>
              <a:rPr lang="en"/>
              <a:t>Found</a:t>
            </a:r>
            <a:r>
              <a:rPr lang="en"/>
              <a:t> this number by downloading all the </a:t>
            </a:r>
            <a:r>
              <a:rPr lang="en"/>
              <a:t>California</a:t>
            </a:r>
            <a:r>
              <a:rPr lang="en"/>
              <a:t> meetings and then identifying which ones are in SoCal. 7/24/24</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ee2c5b88e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ee2c5b88e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155 meetings: Found this number by downloading all the California meetings and then identifying which ones are in SoCal. 7/24/24</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6e7ec79716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6e7ec79716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10800000">
            <a:off x="4226100" y="2933550"/>
            <a:ext cx="691800" cy="388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5" y="0"/>
            <a:ext cx="9144000" cy="3124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411175" y="644300"/>
            <a:ext cx="8282400" cy="21090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
        <p:nvSpPr>
          <p:cNvPr id="13" name="Google Shape;13;p2"/>
          <p:cNvSpPr txBox="1"/>
          <p:nvPr>
            <p:ph idx="1" type="subTitle"/>
          </p:nvPr>
        </p:nvSpPr>
        <p:spPr>
          <a:xfrm>
            <a:off x="411175" y="3398250"/>
            <a:ext cx="8282400" cy="12606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cxnSp>
        <p:nvCxnSpPr>
          <p:cNvPr id="52" name="Google Shape;52;p11"/>
          <p:cNvCxnSpPr/>
          <p:nvPr/>
        </p:nvCxnSpPr>
        <p:spPr>
          <a:xfrm>
            <a:off x="413275" y="2988275"/>
            <a:ext cx="910500" cy="0"/>
          </a:xfrm>
          <a:prstGeom prst="straightConnector1">
            <a:avLst/>
          </a:prstGeom>
          <a:noFill/>
          <a:ln cap="flat" cmpd="sng" w="28575">
            <a:solidFill>
              <a:schemeClr val="dk1"/>
            </a:solidFill>
            <a:prstDash val="lgDash"/>
            <a:round/>
            <a:headEnd len="sm" w="sm" type="none"/>
            <a:tailEnd len="sm" w="sm" type="none"/>
          </a:ln>
        </p:spPr>
      </p:cxnSp>
      <p:sp>
        <p:nvSpPr>
          <p:cNvPr id="53" name="Google Shape;53;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54" name="Google Shape;54;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a:off x="0" y="1567350"/>
            <a:ext cx="9144000" cy="2008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430800" y="1889700"/>
            <a:ext cx="8282400" cy="15165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1" name="Google Shape;21;p4"/>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468825"/>
            <a:ext cx="8520600" cy="3099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cxnSp>
        <p:nvCxnSpPr>
          <p:cNvPr id="25" name="Google Shape;25;p5"/>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6" name="Google Shape;26;p5"/>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7" name="Google Shape;27;p5"/>
          <p:cNvSpPr txBox="1"/>
          <p:nvPr>
            <p:ph idx="1" type="body"/>
          </p:nvPr>
        </p:nvSpPr>
        <p:spPr>
          <a:xfrm>
            <a:off x="311700" y="1468825"/>
            <a:ext cx="3999900" cy="3099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468825"/>
            <a:ext cx="3999900" cy="3099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cxnSp>
        <p:nvCxnSpPr>
          <p:cNvPr id="34" name="Google Shape;34;p7"/>
          <p:cNvCxnSpPr/>
          <p:nvPr/>
        </p:nvCxnSpPr>
        <p:spPr>
          <a:xfrm>
            <a:off x="418675" y="1457787"/>
            <a:ext cx="614100" cy="0"/>
          </a:xfrm>
          <a:prstGeom prst="straightConnector1">
            <a:avLst/>
          </a:prstGeom>
          <a:noFill/>
          <a:ln cap="flat" cmpd="sng" w="19050">
            <a:solidFill>
              <a:schemeClr val="dk2"/>
            </a:solidFill>
            <a:prstDash val="lgDash"/>
            <a:round/>
            <a:headEnd len="sm" w="sm" type="none"/>
            <a:tailEnd len="sm" w="sm" type="none"/>
          </a:ln>
        </p:spPr>
      </p:cxnSp>
      <p:sp>
        <p:nvSpPr>
          <p:cNvPr id="35" name="Google Shape;35;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6" name="Google Shape;36;p7"/>
          <p:cNvSpPr txBox="1"/>
          <p:nvPr>
            <p:ph idx="1" type="body"/>
          </p:nvPr>
        </p:nvSpPr>
        <p:spPr>
          <a:xfrm>
            <a:off x="311700" y="1618204"/>
            <a:ext cx="2808000" cy="29508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8" name="Shape 38"/>
        <p:cNvGrpSpPr/>
        <p:nvPr/>
      </p:nvGrpSpPr>
      <p:grpSpPr>
        <a:xfrm>
          <a:off x="0" y="0"/>
          <a:ext cx="0" cy="0"/>
          <a:chOff x="0" y="0"/>
          <a:chExt cx="0" cy="0"/>
        </a:xfrm>
      </p:grpSpPr>
      <p:sp>
        <p:nvSpPr>
          <p:cNvPr id="39" name="Google Shape;39;p8"/>
          <p:cNvSpPr txBox="1"/>
          <p:nvPr>
            <p:ph type="title"/>
          </p:nvPr>
        </p:nvSpPr>
        <p:spPr>
          <a:xfrm>
            <a:off x="490250" y="528900"/>
            <a:ext cx="5678100" cy="40857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1"/>
        </a:solidFill>
      </p:bgPr>
    </p:bg>
    <p:spTree>
      <p:nvGrpSpPr>
        <p:cNvPr id="41" name="Shape 41"/>
        <p:cNvGrpSpPr/>
        <p:nvPr/>
      </p:nvGrpSpPr>
      <p:grpSpPr>
        <a:xfrm>
          <a:off x="0" y="0"/>
          <a:ext cx="0" cy="0"/>
          <a:chOff x="0" y="0"/>
          <a:chExt cx="0" cy="0"/>
        </a:xfrm>
      </p:grpSpPr>
      <p:sp>
        <p:nvSpPr>
          <p:cNvPr id="42" name="Google Shape;42;p9"/>
          <p:cNvSpPr/>
          <p:nvPr/>
        </p:nvSpPr>
        <p:spPr>
          <a:xfrm>
            <a:off x="4572000" y="17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577200" cy="0"/>
          </a:xfrm>
          <a:prstGeom prst="straightConnector1">
            <a:avLst/>
          </a:prstGeom>
          <a:noFill/>
          <a:ln cap="flat" cmpd="sng" w="19050">
            <a:solidFill>
              <a:schemeClr val="dk1"/>
            </a:solidFill>
            <a:prstDash val="lgDash"/>
            <a:round/>
            <a:headEnd len="sm" w="sm" type="none"/>
            <a:tailEnd len="sm" w="sm" type="none"/>
          </a:ln>
        </p:spPr>
      </p:cxnSp>
      <p:sp>
        <p:nvSpPr>
          <p:cNvPr id="44" name="Google Shape;44;p9"/>
          <p:cNvSpPr txBox="1"/>
          <p:nvPr>
            <p:ph type="title"/>
          </p:nvPr>
        </p:nvSpPr>
        <p:spPr>
          <a:xfrm>
            <a:off x="265500" y="1078750"/>
            <a:ext cx="4045200" cy="1789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p:txBody>
      </p:sp>
      <p:sp>
        <p:nvSpPr>
          <p:cNvPr id="45" name="Google Shape;45;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Font typeface="Oswald"/>
              <a:buNone/>
              <a:defRPr sz="2100">
                <a:latin typeface="Oswald"/>
                <a:ea typeface="Oswald"/>
                <a:cs typeface="Oswald"/>
                <a:sym typeface="Oswald"/>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dern-writer">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p:txBody>
      </p:sp>
      <p:sp>
        <p:nvSpPr>
          <p:cNvPr id="7" name="Google Shape;7;p1"/>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411175" y="644300"/>
            <a:ext cx="8282400" cy="21090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Southern California VE</a:t>
            </a:r>
            <a:endParaRPr/>
          </a:p>
        </p:txBody>
      </p:sp>
      <p:sp>
        <p:nvSpPr>
          <p:cNvPr id="63" name="Google Shape;63;p13"/>
          <p:cNvSpPr txBox="1"/>
          <p:nvPr>
            <p:ph idx="1" type="subTitle"/>
          </p:nvPr>
        </p:nvSpPr>
        <p:spPr>
          <a:xfrm>
            <a:off x="411175" y="3398250"/>
            <a:ext cx="8282400" cy="1260600"/>
          </a:xfrm>
          <a:prstGeom prst="rect">
            <a:avLst/>
          </a:prstGeom>
        </p:spPr>
        <p:txBody>
          <a:bodyPr anchorCtr="0" anchor="ctr" bIns="91425" lIns="91425" spcFirstLastPara="1" rIns="91425" wrap="square" tIns="91425">
            <a:normAutofit lnSpcReduction="10000"/>
          </a:bodyPr>
          <a:lstStyle/>
          <a:p>
            <a:pPr indent="0" lvl="0" marL="0" rtl="0" algn="ctr">
              <a:spcBef>
                <a:spcPts val="0"/>
              </a:spcBef>
              <a:spcAft>
                <a:spcPts val="0"/>
              </a:spcAft>
              <a:buNone/>
            </a:pPr>
            <a:r>
              <a:rPr lang="en"/>
              <a:t>2024 CSC Presentation</a:t>
            </a:r>
            <a:endParaRPr/>
          </a:p>
          <a:p>
            <a:pPr indent="0" lvl="0" marL="0" rtl="0" algn="ctr">
              <a:spcBef>
                <a:spcPts val="0"/>
              </a:spcBef>
              <a:spcAft>
                <a:spcPts val="0"/>
              </a:spcAft>
              <a:buNone/>
            </a:pPr>
            <a:r>
              <a:t/>
            </a:r>
            <a:endParaRPr sz="1800"/>
          </a:p>
          <a:p>
            <a:pPr indent="0" lvl="0" marL="0" rtl="0" algn="ctr">
              <a:spcBef>
                <a:spcPts val="0"/>
              </a:spcBef>
              <a:spcAft>
                <a:spcPts val="0"/>
              </a:spcAft>
              <a:buNone/>
            </a:pPr>
            <a:r>
              <a:rPr lang="en" sz="1800"/>
              <a:t>By </a:t>
            </a:r>
            <a:r>
              <a:rPr lang="en" sz="1800"/>
              <a:t>Vanessa CF, Lindsay S, Linnea M</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What’s on our minds in SoCal?</a:t>
            </a:r>
            <a:endParaRPr/>
          </a:p>
        </p:txBody>
      </p:sp>
      <p:sp>
        <p:nvSpPr>
          <p:cNvPr id="122" name="Google Shape;122;p22"/>
          <p:cNvSpPr txBox="1"/>
          <p:nvPr>
            <p:ph idx="1" type="body"/>
          </p:nvPr>
        </p:nvSpPr>
        <p:spPr>
          <a:xfrm>
            <a:off x="311700" y="1468825"/>
            <a:ext cx="8520600" cy="30999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en"/>
              <a:t>Some members responses to: </a:t>
            </a:r>
            <a:r>
              <a:rPr lang="en">
                <a:solidFill>
                  <a:schemeClr val="dk1"/>
                </a:solidFill>
              </a:rPr>
              <a:t>“What specific issues or topics are most important to the SoCal CoDA community right now, and how can we bring these to the attention of World CoDA?”</a:t>
            </a:r>
            <a:endParaRPr>
              <a:solidFill>
                <a:schemeClr val="dk1"/>
              </a:solidFill>
            </a:endParaRPr>
          </a:p>
          <a:p>
            <a:pPr indent="-325755" lvl="0" marL="457200" rtl="0" algn="l">
              <a:spcBef>
                <a:spcPts val="1200"/>
              </a:spcBef>
              <a:spcAft>
                <a:spcPts val="0"/>
              </a:spcAft>
              <a:buSzPct val="100000"/>
              <a:buChar char="●"/>
            </a:pPr>
            <a:r>
              <a:rPr lang="en"/>
              <a:t>13th stepping</a:t>
            </a:r>
            <a:endParaRPr/>
          </a:p>
          <a:p>
            <a:pPr indent="-325755" lvl="0" marL="457200" rtl="0" algn="l">
              <a:spcBef>
                <a:spcPts val="0"/>
              </a:spcBef>
              <a:spcAft>
                <a:spcPts val="0"/>
              </a:spcAft>
              <a:buSzPct val="100000"/>
              <a:buChar char="●"/>
            </a:pPr>
            <a:r>
              <a:rPr lang="en"/>
              <a:t>Concerns about how to revive H&amp;I, outreach, service, and meetings that collapsed during the pandemic</a:t>
            </a:r>
            <a:endParaRPr/>
          </a:p>
          <a:p>
            <a:pPr indent="-325755" lvl="0" marL="457200" rtl="0" algn="l">
              <a:spcBef>
                <a:spcPts val="0"/>
              </a:spcBef>
              <a:spcAft>
                <a:spcPts val="0"/>
              </a:spcAft>
              <a:buSzPct val="100000"/>
              <a:buChar char="●"/>
            </a:pPr>
            <a:r>
              <a:rPr lang="en"/>
              <a:t>Desire for gender inclusive language</a:t>
            </a:r>
            <a:endParaRPr/>
          </a:p>
          <a:p>
            <a:pPr indent="-325755" lvl="0" marL="457200" rtl="0" algn="l">
              <a:spcBef>
                <a:spcPts val="0"/>
              </a:spcBef>
              <a:spcAft>
                <a:spcPts val="0"/>
              </a:spcAft>
              <a:buSzPct val="100000"/>
              <a:buChar char="●"/>
            </a:pPr>
            <a:r>
              <a:rPr lang="en"/>
              <a:t>Concerns for collaboration at all levels of CoDA</a:t>
            </a:r>
            <a:endParaRPr/>
          </a:p>
          <a:p>
            <a:pPr indent="-325755" lvl="0" marL="457200" rtl="0" algn="l">
              <a:spcBef>
                <a:spcPts val="0"/>
              </a:spcBef>
              <a:spcAft>
                <a:spcPts val="0"/>
              </a:spcAft>
              <a:buSzPct val="100000"/>
              <a:buChar char="●"/>
            </a:pPr>
            <a:r>
              <a:rPr lang="en"/>
              <a:t>Some of our intergroups are struggling to remain cohesive - one is coming back from disarray</a:t>
            </a:r>
            <a:endParaRPr/>
          </a:p>
          <a:p>
            <a:pPr indent="-325755" lvl="0" marL="457200" rtl="0" algn="l">
              <a:spcBef>
                <a:spcPts val="0"/>
              </a:spcBef>
              <a:spcAft>
                <a:spcPts val="0"/>
              </a:spcAft>
              <a:buSzPct val="100000"/>
              <a:buChar char="●"/>
            </a:pPr>
            <a:r>
              <a:rPr lang="en"/>
              <a:t>We just had our first bi-lingual (English - Spanish) conference!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type="title"/>
          </p:nvPr>
        </p:nvSpPr>
        <p:spPr>
          <a:xfrm>
            <a:off x="490250" y="528900"/>
            <a:ext cx="3589200" cy="40857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You might think of Hollywood and beaches but we’re so much more!</a:t>
            </a:r>
            <a:endParaRPr/>
          </a:p>
        </p:txBody>
      </p:sp>
      <p:pic>
        <p:nvPicPr>
          <p:cNvPr id="69" name="Google Shape;69;p14"/>
          <p:cNvPicPr preferRelativeResize="0"/>
          <p:nvPr/>
        </p:nvPicPr>
        <p:blipFill>
          <a:blip r:embed="rId3">
            <a:alphaModFix/>
          </a:blip>
          <a:stretch>
            <a:fillRect/>
          </a:stretch>
        </p:blipFill>
        <p:spPr>
          <a:xfrm>
            <a:off x="4079450" y="528900"/>
            <a:ext cx="4759749" cy="267927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15"/>
          <p:cNvPicPr preferRelativeResize="0"/>
          <p:nvPr/>
        </p:nvPicPr>
        <p:blipFill>
          <a:blip r:embed="rId3">
            <a:alphaModFix/>
          </a:blip>
          <a:stretch>
            <a:fillRect/>
          </a:stretch>
        </p:blipFill>
        <p:spPr>
          <a:xfrm>
            <a:off x="470750" y="336137"/>
            <a:ext cx="8202500" cy="4471225"/>
          </a:xfrm>
          <a:prstGeom prst="rect">
            <a:avLst/>
          </a:prstGeom>
          <a:noFill/>
          <a:ln>
            <a:noFill/>
          </a:ln>
        </p:spPr>
      </p:pic>
      <p:sp>
        <p:nvSpPr>
          <p:cNvPr id="75" name="Google Shape;75;p15"/>
          <p:cNvSpPr/>
          <p:nvPr/>
        </p:nvSpPr>
        <p:spPr>
          <a:xfrm>
            <a:off x="870052" y="2573821"/>
            <a:ext cx="1290900" cy="7314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631800"/>
            <a:ext cx="46992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Fun Facts </a:t>
            </a:r>
            <a:endParaRPr/>
          </a:p>
        </p:txBody>
      </p:sp>
      <p:sp>
        <p:nvSpPr>
          <p:cNvPr id="81" name="Google Shape;81;p16"/>
          <p:cNvSpPr txBox="1"/>
          <p:nvPr>
            <p:ph idx="1" type="body"/>
          </p:nvPr>
        </p:nvSpPr>
        <p:spPr>
          <a:xfrm>
            <a:off x="311700" y="1618200"/>
            <a:ext cx="3864000" cy="2950800"/>
          </a:xfrm>
          <a:prstGeom prst="rect">
            <a:avLst/>
          </a:prstGeom>
        </p:spPr>
        <p:txBody>
          <a:bodyPr anchorCtr="0" anchor="t" bIns="91425" lIns="91425" spcFirstLastPara="1" rIns="91425" wrap="square" tIns="91425">
            <a:normAutofit/>
          </a:bodyPr>
          <a:lstStyle/>
          <a:p>
            <a:pPr indent="-304800" lvl="0" marL="457200" rtl="0" algn="l">
              <a:spcBef>
                <a:spcPts val="0"/>
              </a:spcBef>
              <a:spcAft>
                <a:spcPts val="0"/>
              </a:spcAft>
              <a:buSzPts val="1200"/>
              <a:buChar char="●"/>
            </a:pPr>
            <a:r>
              <a:rPr lang="en"/>
              <a:t>The Salton Sea has enough lithium to power EV car batteries worldwide, alone, for decades</a:t>
            </a:r>
            <a:endParaRPr/>
          </a:p>
          <a:p>
            <a:pPr indent="-304800" lvl="0" marL="457200" rtl="0" algn="l">
              <a:spcBef>
                <a:spcPts val="0"/>
              </a:spcBef>
              <a:spcAft>
                <a:spcPts val="0"/>
              </a:spcAft>
              <a:buSzPts val="1200"/>
              <a:buChar char="●"/>
            </a:pPr>
            <a:r>
              <a:rPr lang="en"/>
              <a:t>Harry &amp; Meghan and Oprah live in Santa Barbara County</a:t>
            </a:r>
            <a:endParaRPr/>
          </a:p>
          <a:p>
            <a:pPr indent="-304800" lvl="0" marL="457200" rtl="0" algn="l">
              <a:spcBef>
                <a:spcPts val="0"/>
              </a:spcBef>
              <a:spcAft>
                <a:spcPts val="0"/>
              </a:spcAft>
              <a:buSzPts val="1200"/>
              <a:buChar char="●"/>
            </a:pPr>
            <a:r>
              <a:rPr lang="en"/>
              <a:t>Los Angeles County, alone, is 10 million people</a:t>
            </a:r>
            <a:endParaRPr/>
          </a:p>
          <a:p>
            <a:pPr indent="-304800" lvl="0" marL="457200" rtl="0" algn="l">
              <a:spcBef>
                <a:spcPts val="0"/>
              </a:spcBef>
              <a:spcAft>
                <a:spcPts val="0"/>
              </a:spcAft>
              <a:buSzPts val="1200"/>
              <a:buChar char="●"/>
            </a:pPr>
            <a:r>
              <a:rPr lang="en"/>
              <a:t>Around 40% of all goods in the US original from the LA/Long Beach major Port complex </a:t>
            </a:r>
            <a:endParaRPr/>
          </a:p>
        </p:txBody>
      </p:sp>
      <p:pic>
        <p:nvPicPr>
          <p:cNvPr id="82" name="Google Shape;82;p16"/>
          <p:cNvPicPr preferRelativeResize="0"/>
          <p:nvPr/>
        </p:nvPicPr>
        <p:blipFill>
          <a:blip r:embed="rId3">
            <a:alphaModFix/>
          </a:blip>
          <a:stretch>
            <a:fillRect/>
          </a:stretch>
        </p:blipFill>
        <p:spPr>
          <a:xfrm>
            <a:off x="4328100" y="1539900"/>
            <a:ext cx="4663501" cy="270783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idx="1" type="body"/>
          </p:nvPr>
        </p:nvSpPr>
        <p:spPr>
          <a:xfrm>
            <a:off x="311700" y="1618200"/>
            <a:ext cx="3864000" cy="2950800"/>
          </a:xfrm>
          <a:prstGeom prst="rect">
            <a:avLst/>
          </a:prstGeom>
        </p:spPr>
        <p:txBody>
          <a:bodyPr anchorCtr="0" anchor="t" bIns="91425" lIns="91425" spcFirstLastPara="1" rIns="91425" wrap="square" tIns="91425">
            <a:normAutofit/>
          </a:bodyPr>
          <a:lstStyle/>
          <a:p>
            <a:pPr indent="-304800" lvl="0" marL="457200" rtl="0" algn="l">
              <a:spcBef>
                <a:spcPts val="0"/>
              </a:spcBef>
              <a:spcAft>
                <a:spcPts val="0"/>
              </a:spcAft>
              <a:buSzPts val="1200"/>
              <a:buChar char="●"/>
            </a:pPr>
            <a:r>
              <a:rPr lang="en"/>
              <a:t>Yes we have e</a:t>
            </a:r>
            <a:r>
              <a:rPr lang="en"/>
              <a:t>arthquakes but they are mostly small (and some of us like them!)</a:t>
            </a:r>
            <a:endParaRPr/>
          </a:p>
          <a:p>
            <a:pPr indent="-304800" lvl="0" marL="457200" rtl="0" algn="l">
              <a:spcBef>
                <a:spcPts val="0"/>
              </a:spcBef>
              <a:spcAft>
                <a:spcPts val="0"/>
              </a:spcAft>
              <a:buSzPts val="1200"/>
              <a:buChar char="●"/>
            </a:pPr>
            <a:r>
              <a:rPr lang="en"/>
              <a:t>Our defining feature may be our diversity (socially, politically, and geographically)</a:t>
            </a:r>
            <a:endParaRPr/>
          </a:p>
          <a:p>
            <a:pPr indent="-304800" lvl="0" marL="457200" rtl="0" algn="l">
              <a:spcBef>
                <a:spcPts val="0"/>
              </a:spcBef>
              <a:spcAft>
                <a:spcPts val="0"/>
              </a:spcAft>
              <a:buSzPts val="1200"/>
              <a:buChar char="●"/>
            </a:pPr>
            <a:r>
              <a:rPr lang="en"/>
              <a:t>San Diego has a significant military presence (remember the movie </a:t>
            </a:r>
            <a:r>
              <a:rPr i="1" lang="en"/>
              <a:t>Top Gun</a:t>
            </a:r>
            <a:r>
              <a:rPr lang="en"/>
              <a:t> or </a:t>
            </a:r>
            <a:r>
              <a:rPr i="1" lang="en"/>
              <a:t>Maverick</a:t>
            </a:r>
            <a:r>
              <a:rPr lang="en"/>
              <a:t>?)</a:t>
            </a:r>
            <a:endParaRPr/>
          </a:p>
          <a:p>
            <a:pPr indent="-304800" lvl="0" marL="457200" rtl="0" algn="l">
              <a:spcBef>
                <a:spcPts val="0"/>
              </a:spcBef>
              <a:spcAft>
                <a:spcPts val="0"/>
              </a:spcAft>
              <a:buSzPts val="1200"/>
              <a:buChar char="●"/>
            </a:pPr>
            <a:r>
              <a:rPr lang="en"/>
              <a:t>In many ways culturally connected to Mexico </a:t>
            </a:r>
            <a:endParaRPr/>
          </a:p>
          <a:p>
            <a:pPr indent="0" lvl="0" marL="457200" rtl="0" algn="l">
              <a:spcBef>
                <a:spcPts val="1200"/>
              </a:spcBef>
              <a:spcAft>
                <a:spcPts val="1200"/>
              </a:spcAft>
              <a:buNone/>
            </a:pPr>
            <a:r>
              <a:t/>
            </a:r>
            <a:endParaRPr/>
          </a:p>
        </p:txBody>
      </p:sp>
      <p:sp>
        <p:nvSpPr>
          <p:cNvPr id="88" name="Google Shape;88;p17"/>
          <p:cNvSpPr txBox="1"/>
          <p:nvPr>
            <p:ph type="title"/>
          </p:nvPr>
        </p:nvSpPr>
        <p:spPr>
          <a:xfrm>
            <a:off x="311700" y="631800"/>
            <a:ext cx="56844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Culturally speaking </a:t>
            </a:r>
            <a:endParaRPr/>
          </a:p>
        </p:txBody>
      </p:sp>
      <p:pic>
        <p:nvPicPr>
          <p:cNvPr id="89" name="Google Shape;89;p17"/>
          <p:cNvPicPr preferRelativeResize="0"/>
          <p:nvPr/>
        </p:nvPicPr>
        <p:blipFill>
          <a:blip r:embed="rId3">
            <a:alphaModFix/>
          </a:blip>
          <a:stretch>
            <a:fillRect/>
          </a:stretch>
        </p:blipFill>
        <p:spPr>
          <a:xfrm>
            <a:off x="5708950" y="378750"/>
            <a:ext cx="3119351" cy="1559675"/>
          </a:xfrm>
          <a:prstGeom prst="rect">
            <a:avLst/>
          </a:prstGeom>
          <a:noFill/>
          <a:ln>
            <a:noFill/>
          </a:ln>
        </p:spPr>
      </p:pic>
      <p:pic>
        <p:nvPicPr>
          <p:cNvPr id="90" name="Google Shape;90;p17"/>
          <p:cNvPicPr preferRelativeResize="0"/>
          <p:nvPr/>
        </p:nvPicPr>
        <p:blipFill>
          <a:blip r:embed="rId4">
            <a:alphaModFix/>
          </a:blip>
          <a:stretch>
            <a:fillRect/>
          </a:stretch>
        </p:blipFill>
        <p:spPr>
          <a:xfrm>
            <a:off x="4518900" y="2117375"/>
            <a:ext cx="2115275" cy="1483850"/>
          </a:xfrm>
          <a:prstGeom prst="rect">
            <a:avLst/>
          </a:prstGeom>
          <a:noFill/>
          <a:ln>
            <a:noFill/>
          </a:ln>
        </p:spPr>
      </p:pic>
      <p:pic>
        <p:nvPicPr>
          <p:cNvPr id="91" name="Google Shape;91;p17"/>
          <p:cNvPicPr preferRelativeResize="0"/>
          <p:nvPr/>
        </p:nvPicPr>
        <p:blipFill>
          <a:blip r:embed="rId5">
            <a:alphaModFix/>
          </a:blip>
          <a:stretch>
            <a:fillRect/>
          </a:stretch>
        </p:blipFill>
        <p:spPr>
          <a:xfrm>
            <a:off x="6713025" y="3115406"/>
            <a:ext cx="2115275" cy="173349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430800" y="1889700"/>
            <a:ext cx="8282400" cy="1516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What does CoDA look like in SoCal?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Intergroups &amp; </a:t>
            </a:r>
            <a:r>
              <a:rPr lang="en"/>
              <a:t>Meetings</a:t>
            </a:r>
            <a:r>
              <a:rPr lang="en"/>
              <a:t> </a:t>
            </a:r>
            <a:endParaRPr/>
          </a:p>
        </p:txBody>
      </p:sp>
      <p:pic>
        <p:nvPicPr>
          <p:cNvPr id="102" name="Google Shape;102;p19"/>
          <p:cNvPicPr preferRelativeResize="0"/>
          <p:nvPr/>
        </p:nvPicPr>
        <p:blipFill>
          <a:blip r:embed="rId3">
            <a:alphaModFix/>
          </a:blip>
          <a:stretch>
            <a:fillRect/>
          </a:stretch>
        </p:blipFill>
        <p:spPr>
          <a:xfrm>
            <a:off x="2674525" y="1045600"/>
            <a:ext cx="6366924" cy="3977400"/>
          </a:xfrm>
          <a:prstGeom prst="rect">
            <a:avLst/>
          </a:prstGeom>
          <a:noFill/>
          <a:ln>
            <a:noFill/>
          </a:ln>
        </p:spPr>
      </p:pic>
      <p:sp>
        <p:nvSpPr>
          <p:cNvPr id="103" name="Google Shape;103;p19"/>
          <p:cNvSpPr txBox="1"/>
          <p:nvPr/>
        </p:nvSpPr>
        <p:spPr>
          <a:xfrm>
            <a:off x="165700" y="1292025"/>
            <a:ext cx="2345400" cy="2526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b="1" sz="2400">
              <a:solidFill>
                <a:schemeClr val="dk1"/>
              </a:solidFill>
              <a:latin typeface="Source Code Pro"/>
              <a:ea typeface="Source Code Pro"/>
              <a:cs typeface="Source Code Pro"/>
              <a:sym typeface="Source Code Pro"/>
            </a:endParaRPr>
          </a:p>
          <a:p>
            <a:pPr indent="0" lvl="0" marL="0" rtl="0" algn="l">
              <a:lnSpc>
                <a:spcPct val="115000"/>
              </a:lnSpc>
              <a:spcBef>
                <a:spcPts val="1200"/>
              </a:spcBef>
              <a:spcAft>
                <a:spcPts val="0"/>
              </a:spcAft>
              <a:buNone/>
            </a:pPr>
            <a:r>
              <a:rPr b="1" lang="en" sz="2800">
                <a:solidFill>
                  <a:schemeClr val="dk1"/>
                </a:solidFill>
                <a:latin typeface="Source Code Pro"/>
                <a:ea typeface="Source Code Pro"/>
                <a:cs typeface="Source Code Pro"/>
                <a:sym typeface="Source Code Pro"/>
              </a:rPr>
              <a:t>152 mtgs </a:t>
            </a:r>
            <a:endParaRPr b="1" sz="2800">
              <a:solidFill>
                <a:schemeClr val="dk1"/>
              </a:solidFill>
              <a:latin typeface="Source Code Pro"/>
              <a:ea typeface="Source Code Pro"/>
              <a:cs typeface="Source Code Pro"/>
              <a:sym typeface="Source Code Pro"/>
            </a:endParaRPr>
          </a:p>
          <a:p>
            <a:pPr indent="0" lvl="0" marL="0" rtl="0" algn="l">
              <a:lnSpc>
                <a:spcPct val="115000"/>
              </a:lnSpc>
              <a:spcBef>
                <a:spcPts val="1200"/>
              </a:spcBef>
              <a:spcAft>
                <a:spcPts val="0"/>
              </a:spcAft>
              <a:buNone/>
            </a:pPr>
            <a:r>
              <a:t/>
            </a:r>
            <a:endParaRPr>
              <a:solidFill>
                <a:schemeClr val="dk2"/>
              </a:solidFill>
              <a:latin typeface="Source Code Pro"/>
              <a:ea typeface="Source Code Pro"/>
              <a:cs typeface="Source Code Pro"/>
              <a:sym typeface="Source Code Pro"/>
            </a:endParaRPr>
          </a:p>
          <a:p>
            <a:pPr indent="0" lvl="0" marL="0" rtl="0" algn="l">
              <a:lnSpc>
                <a:spcPct val="115000"/>
              </a:lnSpc>
              <a:spcBef>
                <a:spcPts val="1200"/>
              </a:spcBef>
              <a:spcAft>
                <a:spcPts val="1200"/>
              </a:spcAft>
              <a:buNone/>
            </a:pPr>
            <a:r>
              <a:rPr lang="en">
                <a:solidFill>
                  <a:schemeClr val="dk2"/>
                </a:solidFill>
                <a:latin typeface="Source Code Pro"/>
                <a:ea typeface="Source Code Pro"/>
                <a:cs typeface="Source Code Pro"/>
                <a:sym typeface="Source Code Pro"/>
              </a:rPr>
              <a:t>not including online meeting that may originate in SoCal</a:t>
            </a:r>
            <a:endParaRPr>
              <a:solidFill>
                <a:schemeClr val="dk2"/>
              </a:solidFill>
              <a:latin typeface="Source Code Pro"/>
              <a:ea typeface="Source Code Pro"/>
              <a:cs typeface="Source Code Pro"/>
              <a:sym typeface="Source Code Pr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Intergroups &amp; Meetings </a:t>
            </a:r>
            <a:endParaRPr/>
          </a:p>
        </p:txBody>
      </p:sp>
      <p:sp>
        <p:nvSpPr>
          <p:cNvPr id="109" name="Google Shape;109;p20"/>
          <p:cNvSpPr txBox="1"/>
          <p:nvPr>
            <p:ph idx="1" type="body"/>
          </p:nvPr>
        </p:nvSpPr>
        <p:spPr>
          <a:xfrm>
            <a:off x="311700" y="1468825"/>
            <a:ext cx="3999900" cy="3099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0" name="Google Shape;110;p20"/>
          <p:cNvPicPr preferRelativeResize="0"/>
          <p:nvPr/>
        </p:nvPicPr>
        <p:blipFill>
          <a:blip r:embed="rId3">
            <a:alphaModFix/>
          </a:blip>
          <a:stretch>
            <a:fillRect/>
          </a:stretch>
        </p:blipFill>
        <p:spPr>
          <a:xfrm>
            <a:off x="281500" y="1346775"/>
            <a:ext cx="4060101" cy="3527871"/>
          </a:xfrm>
          <a:prstGeom prst="rect">
            <a:avLst/>
          </a:prstGeom>
          <a:noFill/>
          <a:ln>
            <a:noFill/>
          </a:ln>
        </p:spPr>
      </p:pic>
      <p:pic>
        <p:nvPicPr>
          <p:cNvPr id="111" name="Google Shape;111;p20"/>
          <p:cNvPicPr preferRelativeResize="0"/>
          <p:nvPr/>
        </p:nvPicPr>
        <p:blipFill>
          <a:blip r:embed="rId4">
            <a:alphaModFix/>
          </a:blip>
          <a:stretch>
            <a:fillRect/>
          </a:stretch>
        </p:blipFill>
        <p:spPr>
          <a:xfrm>
            <a:off x="4524126" y="1838375"/>
            <a:ext cx="4497598" cy="299650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1"/>
          <p:cNvSpPr txBox="1"/>
          <p:nvPr>
            <p:ph type="title"/>
          </p:nvPr>
        </p:nvSpPr>
        <p:spPr>
          <a:xfrm>
            <a:off x="430800" y="1889700"/>
            <a:ext cx="8282400" cy="1516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What issues are important to us?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0838F"/>
      </a:accent5>
      <a:accent6>
        <a:srgbClr val="F8E71C"/>
      </a:accent6>
      <a:hlink>
        <a:srgbClr val="00838F"/>
      </a:hlink>
      <a:folHlink>
        <a:srgbClr val="0083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