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Pacifico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Pacifico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hoto via Canva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64abf6b4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464abf6b4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Georgia facts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capitol is Atlanta. The official State Bird of Georgia is the Brown Thrasher; the State Fish is the Largemouth Bass; and the State Tree is the Southern Live Oak. Georgia’s State Motto is “Wisdom, Justice, Moderation.”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Considered the “Hollywood of the South”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Hartsfield-Jackson Airport is the busiest in the world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Highest elevation point is Brasstown Bald (4,784 feet high)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71 streets with “Peachtree” in their name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Savannah is the “most haunted city” in the USA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and Info cred:   </a:t>
            </a:r>
            <a:r>
              <a:rPr lang="en"/>
              <a:t>https://blueridgemountainstravelguide.com/fun-facts-about-georgia-state-history-culture/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64abf6b4d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64abf6b4d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64abf6b4d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64abf6b4d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64abf6b4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464abf6b4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64abf6b4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64abf6b4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64abf6b4d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464abf6b4d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464abf6b4d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464abf6b4d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64abf6b4d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464abf6b4d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464abf6b4d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464abf6b4d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464abf6b4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464abf6b4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64abf6b4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464abf6b4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464abf6b4d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464abf6b4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64abf6b4d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464abf6b4d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464abf6b4d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464abf6b4d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464abf6b4d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464abf6b4d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464abf6b4d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464abf6b4d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464abf6b4d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464abf6b4d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464abf6b4d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464abf6b4d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64abf6b4d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464abf6b4d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64abf6b4d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64abf6b4d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64abf6b4d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464abf6b4d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64abf6b4d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464abf6b4d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64abf6b4d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464abf6b4d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64abf6b4d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464abf6b4d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464abf6b4d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464abf6b4d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-26800" y="-133350"/>
            <a:ext cx="9240374" cy="54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987925" y="-133350"/>
            <a:ext cx="5835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200">
                <a:latin typeface="Pacifico"/>
                <a:ea typeface="Pacifico"/>
                <a:cs typeface="Pacifico"/>
                <a:sym typeface="Pacifico"/>
              </a:rPr>
              <a:t>Georgia</a:t>
            </a:r>
            <a:endParaRPr b="1" sz="92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/>
        </p:nvSpPr>
        <p:spPr>
          <a:xfrm>
            <a:off x="4839200" y="433675"/>
            <a:ext cx="3333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81" y="255463"/>
            <a:ext cx="8242831" cy="463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375" y="1009650"/>
            <a:ext cx="4743176" cy="284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125" y="183500"/>
            <a:ext cx="8411349" cy="473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-76200"/>
            <a:ext cx="47125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5"/>
          <p:cNvSpPr txBox="1"/>
          <p:nvPr/>
        </p:nvSpPr>
        <p:spPr>
          <a:xfrm>
            <a:off x="4029150" y="168500"/>
            <a:ext cx="5515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Current </a:t>
            </a:r>
            <a:endParaRPr b="1" sz="4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Meetings</a:t>
            </a:r>
            <a:endParaRPr b="1" sz="4100"/>
          </a:p>
        </p:txBody>
      </p:sp>
      <p:sp>
        <p:nvSpPr>
          <p:cNvPr id="123" name="Google Shape;123;p25"/>
          <p:cNvSpPr/>
          <p:nvPr/>
        </p:nvSpPr>
        <p:spPr>
          <a:xfrm>
            <a:off x="2562300" y="1310600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5"/>
          <p:cNvSpPr/>
          <p:nvPr/>
        </p:nvSpPr>
        <p:spPr>
          <a:xfrm>
            <a:off x="2162175" y="93912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2905200" y="118692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5"/>
          <p:cNvSpPr/>
          <p:nvPr/>
        </p:nvSpPr>
        <p:spPr>
          <a:xfrm>
            <a:off x="4714950" y="1615400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5"/>
          <p:cNvSpPr/>
          <p:nvPr/>
        </p:nvSpPr>
        <p:spPr>
          <a:xfrm>
            <a:off x="3562425" y="450147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5"/>
          <p:cNvSpPr/>
          <p:nvPr/>
        </p:nvSpPr>
        <p:spPr>
          <a:xfrm>
            <a:off x="2562300" y="99627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5"/>
          <p:cNvSpPr/>
          <p:nvPr/>
        </p:nvSpPr>
        <p:spPr>
          <a:xfrm>
            <a:off x="2409975" y="112977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5"/>
          <p:cNvSpPr/>
          <p:nvPr/>
        </p:nvSpPr>
        <p:spPr>
          <a:xfrm>
            <a:off x="2962425" y="99627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5"/>
          <p:cNvSpPr/>
          <p:nvPr/>
        </p:nvSpPr>
        <p:spPr>
          <a:xfrm>
            <a:off x="2324175" y="99627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5"/>
          <p:cNvSpPr/>
          <p:nvPr/>
        </p:nvSpPr>
        <p:spPr>
          <a:xfrm>
            <a:off x="2762363" y="99627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47125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/>
          <p:nvPr/>
        </p:nvSpPr>
        <p:spPr>
          <a:xfrm>
            <a:off x="1190700" y="1310600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/>
          <p:nvPr/>
        </p:nvSpPr>
        <p:spPr>
          <a:xfrm>
            <a:off x="4639113" y="26112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6"/>
          <p:cNvSpPr txBox="1"/>
          <p:nvPr/>
        </p:nvSpPr>
        <p:spPr>
          <a:xfrm>
            <a:off x="4572000" y="620375"/>
            <a:ext cx="4267500" cy="50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Grateful CoDA (GA 179 &amp; GA 162)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Wed 7pm &amp; Sun 8pm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@Triangle Clubhouse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Core CoDA (GA 200)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Sat 8pm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@Galano Clubhouse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Double Winners (GA 183)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Thur 8pm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@Biscayne Room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Man Up (GA170)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Wed 7:30 pm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@ Serenity Clubhouse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Meaningful Mondays (GA 006)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Mon 7:30 pm</a:t>
            </a:r>
            <a:endParaRPr sz="15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@Intown Community Church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6"/>
          <p:cNvSpPr txBox="1"/>
          <p:nvPr/>
        </p:nvSpPr>
        <p:spPr>
          <a:xfrm>
            <a:off x="4801100" y="66275"/>
            <a:ext cx="264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Atlanta CoDA</a:t>
            </a:r>
            <a:endParaRPr b="1" sz="2400" u="sn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47125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/>
          <p:nvPr/>
        </p:nvSpPr>
        <p:spPr>
          <a:xfrm>
            <a:off x="2190825" y="450147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7"/>
          <p:cNvSpPr/>
          <p:nvPr/>
        </p:nvSpPr>
        <p:spPr>
          <a:xfrm>
            <a:off x="4181913" y="71832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7"/>
          <p:cNvSpPr txBox="1"/>
          <p:nvPr/>
        </p:nvSpPr>
        <p:spPr>
          <a:xfrm>
            <a:off x="4019825" y="1143750"/>
            <a:ext cx="49149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Valdosta </a:t>
            </a:r>
            <a:r>
              <a:rPr lang="en" sz="2100"/>
              <a:t>CoDA (GA 198)</a:t>
            </a:r>
            <a:endParaRPr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Mon 6:30 pm</a:t>
            </a:r>
            <a:endParaRPr sz="21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@</a:t>
            </a:r>
            <a:r>
              <a:rPr lang="en" sz="2100"/>
              <a:t>Unitarian Universalist Church</a:t>
            </a:r>
            <a:endParaRPr sz="21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7"/>
          <p:cNvSpPr txBox="1"/>
          <p:nvPr/>
        </p:nvSpPr>
        <p:spPr>
          <a:xfrm>
            <a:off x="4343900" y="523475"/>
            <a:ext cx="264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Valdosta</a:t>
            </a:r>
            <a:r>
              <a:rPr b="1" lang="en" sz="2400" u="sng"/>
              <a:t> CoDA</a:t>
            </a:r>
            <a:endParaRPr b="1" sz="2400" u="sng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47125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/>
          <p:nvPr/>
        </p:nvSpPr>
        <p:spPr>
          <a:xfrm>
            <a:off x="952575" y="99627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8"/>
          <p:cNvSpPr/>
          <p:nvPr/>
        </p:nvSpPr>
        <p:spPr>
          <a:xfrm>
            <a:off x="4086463" y="99627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8"/>
          <p:cNvSpPr txBox="1"/>
          <p:nvPr/>
        </p:nvSpPr>
        <p:spPr>
          <a:xfrm>
            <a:off x="4086463" y="1396775"/>
            <a:ext cx="5467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Monday Night New Insights</a:t>
            </a:r>
            <a:r>
              <a:rPr lang="en" sz="2100"/>
              <a:t> (GA 127)</a:t>
            </a:r>
            <a:endParaRPr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Mon 7:30</a:t>
            </a:r>
            <a:endParaRPr sz="21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 txBox="1"/>
          <p:nvPr/>
        </p:nvSpPr>
        <p:spPr>
          <a:xfrm>
            <a:off x="4267700" y="785975"/>
            <a:ext cx="4438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Marietta </a:t>
            </a:r>
            <a:r>
              <a:rPr b="1" lang="en" sz="2400" u="sng"/>
              <a:t>CoDA</a:t>
            </a:r>
            <a:endParaRPr b="1" sz="2400" u="sn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47125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/>
          <p:nvPr/>
        </p:nvSpPr>
        <p:spPr>
          <a:xfrm>
            <a:off x="1524075" y="100422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9"/>
          <p:cNvSpPr/>
          <p:nvPr/>
        </p:nvSpPr>
        <p:spPr>
          <a:xfrm>
            <a:off x="4334313" y="87072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/>
        </p:nvSpPr>
        <p:spPr>
          <a:xfrm>
            <a:off x="4280775" y="1315200"/>
            <a:ext cx="49587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Tuesday </a:t>
            </a:r>
            <a:r>
              <a:rPr lang="en" sz="2000"/>
              <a:t>CoDA (GA 020)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Tues 7:30 pm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@</a:t>
            </a:r>
            <a:r>
              <a:rPr lang="en" sz="2000"/>
              <a:t>McKendree United Methodist Church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 txBox="1"/>
          <p:nvPr/>
        </p:nvSpPr>
        <p:spPr>
          <a:xfrm>
            <a:off x="4496300" y="675875"/>
            <a:ext cx="3873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Lawrenceville </a:t>
            </a:r>
            <a:r>
              <a:rPr b="1" lang="en" sz="2400" u="sng"/>
              <a:t>CoDA</a:t>
            </a:r>
            <a:endParaRPr b="1" sz="2400" u="sng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47125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/>
          <p:nvPr/>
        </p:nvSpPr>
        <p:spPr>
          <a:xfrm>
            <a:off x="3343350" y="1615400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0"/>
          <p:cNvSpPr/>
          <p:nvPr/>
        </p:nvSpPr>
        <p:spPr>
          <a:xfrm>
            <a:off x="4315263" y="881588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0"/>
          <p:cNvSpPr txBox="1"/>
          <p:nvPr/>
        </p:nvSpPr>
        <p:spPr>
          <a:xfrm>
            <a:off x="4109325" y="1326075"/>
            <a:ext cx="5016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Dimmer Switch Group</a:t>
            </a:r>
            <a:r>
              <a:rPr lang="en" sz="2000"/>
              <a:t> (GA 193)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Thur 7pm</a:t>
            </a:r>
            <a:endParaRPr sz="2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@FocusOnRecovery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0"/>
          <p:cNvSpPr txBox="1"/>
          <p:nvPr/>
        </p:nvSpPr>
        <p:spPr>
          <a:xfrm>
            <a:off x="4477250" y="686738"/>
            <a:ext cx="264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Augusta CoDA</a:t>
            </a:r>
            <a:endParaRPr b="1" sz="2400" u="sng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47125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/>
          <p:nvPr/>
        </p:nvSpPr>
        <p:spPr>
          <a:xfrm>
            <a:off x="1038375" y="112977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1"/>
          <p:cNvSpPr/>
          <p:nvPr/>
        </p:nvSpPr>
        <p:spPr>
          <a:xfrm>
            <a:off x="4029513" y="71832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1"/>
          <p:cNvSpPr txBox="1"/>
          <p:nvPr/>
        </p:nvSpPr>
        <p:spPr>
          <a:xfrm>
            <a:off x="3905525" y="1162800"/>
            <a:ext cx="48579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Thursday Night CoDA</a:t>
            </a:r>
            <a:r>
              <a:rPr lang="en" sz="2100"/>
              <a:t> (GA 044)</a:t>
            </a:r>
            <a:endParaRPr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Thur 7pm</a:t>
            </a:r>
            <a:endParaRPr sz="21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@Ridgeview Institute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1"/>
          <p:cNvSpPr txBox="1"/>
          <p:nvPr/>
        </p:nvSpPr>
        <p:spPr>
          <a:xfrm>
            <a:off x="4191500" y="523475"/>
            <a:ext cx="264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Smyrna</a:t>
            </a:r>
            <a:r>
              <a:rPr b="1" lang="en" sz="2400" u="sng"/>
              <a:t> CoDA</a:t>
            </a:r>
            <a:endParaRPr b="1" sz="2400"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24425"/>
            <a:ext cx="4358325" cy="28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2980475" y="3830625"/>
            <a:ext cx="576900" cy="5607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12291" l="33147" r="34958" t="9165"/>
          <a:stretch/>
        </p:blipFill>
        <p:spPr>
          <a:xfrm>
            <a:off x="4155516" y="0"/>
            <a:ext cx="46240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47125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/>
          <p:nvPr/>
        </p:nvSpPr>
        <p:spPr>
          <a:xfrm>
            <a:off x="1543200" y="118692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2"/>
          <p:cNvSpPr/>
          <p:nvPr/>
        </p:nvSpPr>
        <p:spPr>
          <a:xfrm>
            <a:off x="4029513" y="87072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2"/>
          <p:cNvSpPr txBox="1"/>
          <p:nvPr/>
        </p:nvSpPr>
        <p:spPr>
          <a:xfrm>
            <a:off x="3898375" y="1239000"/>
            <a:ext cx="4712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Snellville </a:t>
            </a:r>
            <a:r>
              <a:rPr lang="en" sz="2100"/>
              <a:t>CoDA (GA 191)</a:t>
            </a:r>
            <a:endParaRPr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Thur 7:30 pm</a:t>
            </a:r>
            <a:endParaRPr sz="21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2"/>
          <p:cNvSpPr txBox="1"/>
          <p:nvPr/>
        </p:nvSpPr>
        <p:spPr>
          <a:xfrm>
            <a:off x="4191500" y="675875"/>
            <a:ext cx="264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Snellville </a:t>
            </a:r>
            <a:r>
              <a:rPr b="1" lang="en" sz="2400" u="sng"/>
              <a:t>CoDA</a:t>
            </a:r>
            <a:endParaRPr b="1" sz="2400" u="sng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47125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/>
          <p:nvPr/>
        </p:nvSpPr>
        <p:spPr>
          <a:xfrm>
            <a:off x="790575" y="93912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3"/>
          <p:cNvSpPr/>
          <p:nvPr/>
        </p:nvSpPr>
        <p:spPr>
          <a:xfrm>
            <a:off x="4105713" y="87072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3"/>
          <p:cNvSpPr txBox="1"/>
          <p:nvPr/>
        </p:nvSpPr>
        <p:spPr>
          <a:xfrm>
            <a:off x="3899775" y="1315200"/>
            <a:ext cx="5130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Nourish and Flourish (</a:t>
            </a:r>
            <a:r>
              <a:rPr lang="en" sz="2000"/>
              <a:t>GA 146)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Thur 7:30 pm</a:t>
            </a:r>
            <a:endParaRPr sz="2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@</a:t>
            </a:r>
            <a:r>
              <a:rPr lang="en" sz="2000"/>
              <a:t>The Lazy Labrador Coffee House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04" name="Google Shape;204;p33"/>
          <p:cNvSpPr txBox="1"/>
          <p:nvPr/>
        </p:nvSpPr>
        <p:spPr>
          <a:xfrm>
            <a:off x="4267700" y="675875"/>
            <a:ext cx="264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Kennesaw </a:t>
            </a:r>
            <a:r>
              <a:rPr b="1" lang="en" sz="2400" u="sng"/>
              <a:t>CoDA</a:t>
            </a:r>
            <a:endParaRPr b="1" sz="2400" u="sng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47125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/>
          <p:nvPr/>
        </p:nvSpPr>
        <p:spPr>
          <a:xfrm>
            <a:off x="3800913" y="79452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4"/>
          <p:cNvSpPr txBox="1"/>
          <p:nvPr/>
        </p:nvSpPr>
        <p:spPr>
          <a:xfrm>
            <a:off x="3745975" y="1239000"/>
            <a:ext cx="4712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Johns Creek CoDA </a:t>
            </a:r>
            <a:r>
              <a:rPr lang="en" sz="2100"/>
              <a:t>(GA 003)</a:t>
            </a:r>
            <a:endParaRPr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Sat 10am</a:t>
            </a:r>
            <a:endParaRPr sz="21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@</a:t>
            </a:r>
            <a:r>
              <a:rPr lang="en" sz="2100"/>
              <a:t>Mount Pisgah UMC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212" name="Google Shape;212;p34"/>
          <p:cNvSpPr txBox="1"/>
          <p:nvPr/>
        </p:nvSpPr>
        <p:spPr>
          <a:xfrm>
            <a:off x="3962900" y="599675"/>
            <a:ext cx="331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Johns Creek </a:t>
            </a:r>
            <a:r>
              <a:rPr b="1" lang="en" sz="2400" u="sng"/>
              <a:t>CoDA</a:t>
            </a:r>
            <a:endParaRPr b="1" sz="2400" u="sng"/>
          </a:p>
        </p:txBody>
      </p:sp>
      <p:sp>
        <p:nvSpPr>
          <p:cNvPr id="213" name="Google Shape;213;p34"/>
          <p:cNvSpPr/>
          <p:nvPr/>
        </p:nvSpPr>
        <p:spPr>
          <a:xfrm>
            <a:off x="1400613" y="102027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47125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5"/>
          <p:cNvSpPr/>
          <p:nvPr/>
        </p:nvSpPr>
        <p:spPr>
          <a:xfrm>
            <a:off x="1190700" y="99627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5"/>
          <p:cNvSpPr/>
          <p:nvPr/>
        </p:nvSpPr>
        <p:spPr>
          <a:xfrm>
            <a:off x="3877113" y="1023125"/>
            <a:ext cx="162000" cy="133500"/>
          </a:xfrm>
          <a:prstGeom prst="star5">
            <a:avLst>
              <a:gd fmla="val 24186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5"/>
          <p:cNvSpPr txBox="1"/>
          <p:nvPr/>
        </p:nvSpPr>
        <p:spPr>
          <a:xfrm>
            <a:off x="3671175" y="1467600"/>
            <a:ext cx="4844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Bridge To Recovery </a:t>
            </a:r>
            <a:r>
              <a:rPr lang="en" sz="2000"/>
              <a:t>CoDA (GA 197)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Sat 10 am</a:t>
            </a:r>
            <a:endParaRPr sz="2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22" name="Google Shape;222;p35"/>
          <p:cNvSpPr txBox="1"/>
          <p:nvPr/>
        </p:nvSpPr>
        <p:spPr>
          <a:xfrm>
            <a:off x="4039100" y="828275"/>
            <a:ext cx="373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East Roswell</a:t>
            </a:r>
            <a:r>
              <a:rPr b="1" lang="en" sz="2400" u="sng"/>
              <a:t> CoDA</a:t>
            </a:r>
            <a:endParaRPr b="1" sz="2400" u="sng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00" y="520713"/>
            <a:ext cx="8676400" cy="461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-47700" y="668400"/>
            <a:ext cx="9239400" cy="43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-40120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42"/>
              <a:t>Revival of Georgia CoDA in 2015 after almost 10 years of not having a VE</a:t>
            </a:r>
            <a:endParaRPr sz="4725"/>
          </a:p>
          <a:p>
            <a:pPr indent="-40120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42"/>
              <a:t>Hosted CSC/ICC 2000 and 2019 in Atlanta, Georgia. </a:t>
            </a:r>
            <a:endParaRPr sz="4725"/>
          </a:p>
          <a:p>
            <a:pPr indent="-401203" lvl="0" marL="457200" rtl="0" algn="l">
              <a:spcBef>
                <a:spcPts val="0"/>
              </a:spcBef>
              <a:spcAft>
                <a:spcPts val="0"/>
              </a:spcAft>
              <a:buSzPct val="104575"/>
              <a:buChar char="●"/>
            </a:pPr>
            <a:r>
              <a:rPr lang="en" sz="4725"/>
              <a:t>Hosted one of the most successful hospitality suites at CSC/ICC 2019, feeding more than 75 people </a:t>
            </a:r>
            <a:endParaRPr sz="4725"/>
          </a:p>
          <a:p>
            <a:pPr indent="45720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998"/>
              <a:t>[“We had a lot of fun, a place to relax and hang out.” ]</a:t>
            </a:r>
            <a:endParaRPr sz="3998"/>
          </a:p>
          <a:p>
            <a:pPr indent="-39365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4725"/>
              <a:t>W</a:t>
            </a:r>
            <a:r>
              <a:rPr lang="en" sz="4725"/>
              <a:t>e have two voting delegates at each CSC</a:t>
            </a:r>
            <a:endParaRPr sz="4725"/>
          </a:p>
          <a:p>
            <a:pPr indent="-39365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725"/>
              <a:t>We have hosted “Share Days” biannually</a:t>
            </a:r>
            <a:endParaRPr sz="4725"/>
          </a:p>
          <a:p>
            <a:pPr indent="-39365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725"/>
              <a:t>We have a focused LGBTQIAA+ meeting</a:t>
            </a:r>
            <a:endParaRPr sz="4725"/>
          </a:p>
          <a:p>
            <a:pPr indent="-39365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725"/>
              <a:t>Hosted the events committee at Mary Mac’s Tea Room</a:t>
            </a:r>
            <a:endParaRPr sz="4725"/>
          </a:p>
        </p:txBody>
      </p:sp>
      <p:sp>
        <p:nvSpPr>
          <p:cNvPr id="229" name="Google Shape;229;p36"/>
          <p:cNvSpPr txBox="1"/>
          <p:nvPr/>
        </p:nvSpPr>
        <p:spPr>
          <a:xfrm>
            <a:off x="2866950" y="114300"/>
            <a:ext cx="341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400">
                <a:solidFill>
                  <a:schemeClr val="dk2"/>
                </a:solidFill>
              </a:rPr>
              <a:t>Past Georgia CoDA:</a:t>
            </a:r>
            <a:endParaRPr b="1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75" y="598950"/>
            <a:ext cx="8378249" cy="44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7"/>
          <p:cNvSpPr txBox="1"/>
          <p:nvPr>
            <p:ph idx="1" type="body"/>
          </p:nvPr>
        </p:nvSpPr>
        <p:spPr>
          <a:xfrm>
            <a:off x="-47700" y="820800"/>
            <a:ext cx="9239400" cy="43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-3776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42"/>
              <a:t>Host “Share Day 2021” and elected a new board of officers (Fall 2021)</a:t>
            </a:r>
            <a:endParaRPr sz="4942"/>
          </a:p>
          <a:p>
            <a:pPr indent="-3776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42"/>
              <a:t>Updated the bylaws (Early Spring 2022)</a:t>
            </a:r>
            <a:endParaRPr sz="4942"/>
          </a:p>
          <a:p>
            <a:pPr indent="-37766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942"/>
              <a:t>Monthly officer meetings and quarterly Ga CoDA meetings via Zoom </a:t>
            </a:r>
            <a:endParaRPr sz="4725"/>
          </a:p>
          <a:p>
            <a:pPr indent="-37114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725"/>
              <a:t>Updated all meeting listings for the state of Georgia so newcomers can find and make meetings with ease </a:t>
            </a:r>
            <a:endParaRPr sz="4725"/>
          </a:p>
          <a:p>
            <a:pPr indent="-37114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725"/>
              <a:t>Hosted a successful Georgia CoDA Summer Picnic</a:t>
            </a:r>
            <a:endParaRPr sz="4725"/>
          </a:p>
          <a:p>
            <a:pPr indent="-37114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725"/>
              <a:t>Mediated local groups offering the Twelve Traditions,  “Healthy Meetings Matter” booklet, the “Dealing With Disagreements” pamphlet, and the</a:t>
            </a:r>
            <a:r>
              <a:rPr i="1" lang="en" sz="4725"/>
              <a:t> FSM</a:t>
            </a:r>
            <a:r>
              <a:rPr lang="en" sz="4725"/>
              <a:t> Part 1 page 24-29</a:t>
            </a:r>
            <a:endParaRPr sz="4725"/>
          </a:p>
        </p:txBody>
      </p:sp>
      <p:sp>
        <p:nvSpPr>
          <p:cNvPr id="236" name="Google Shape;236;p37"/>
          <p:cNvSpPr txBox="1"/>
          <p:nvPr/>
        </p:nvSpPr>
        <p:spPr>
          <a:xfrm>
            <a:off x="2728950" y="133350"/>
            <a:ext cx="368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400">
                <a:solidFill>
                  <a:schemeClr val="dk2"/>
                </a:solidFill>
              </a:rPr>
              <a:t>Current</a:t>
            </a:r>
            <a:r>
              <a:rPr b="1" lang="en" sz="2400">
                <a:solidFill>
                  <a:schemeClr val="dk2"/>
                </a:solidFill>
              </a:rPr>
              <a:t> Georgia CoDA:</a:t>
            </a:r>
            <a:endParaRPr b="1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125" y="605500"/>
            <a:ext cx="8327774" cy="44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8"/>
          <p:cNvSpPr txBox="1"/>
          <p:nvPr>
            <p:ph idx="1" type="body"/>
          </p:nvPr>
        </p:nvSpPr>
        <p:spPr>
          <a:xfrm>
            <a:off x="-47700" y="820800"/>
            <a:ext cx="9239400" cy="43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to hold monthly officer meetings and quarterly Ga CoDA meetings via Zoom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to update the listings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Call and visit each group twice a year to extend support/ see what their needs 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 Share Day 2022 including CSC/ICC reports, speakers and a panel discussion to share experience/strength/hope, fellowship, networking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local hospitals and institutions, develop relationships, provide any requested literature or libraries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 an event Quarterly ie. Winter outing (ice skating, Snow Mountain tubing, Hot </a:t>
            </a:r>
            <a:r>
              <a:rPr lang="en"/>
              <a:t>Cocoa</a:t>
            </a:r>
            <a:r>
              <a:rPr lang="en"/>
              <a:t> Bar), Spring (Bonfire/letting go ceremony or Silent Hike) Summer Outing (picnic or </a:t>
            </a:r>
            <a:r>
              <a:rPr lang="en"/>
              <a:t>scavenger</a:t>
            </a:r>
            <a:r>
              <a:rPr lang="en"/>
              <a:t> hunt), Fall (Share Day)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 q</a:t>
            </a:r>
            <a:r>
              <a:rPr lang="en"/>
              <a:t>uarterly</a:t>
            </a:r>
            <a:r>
              <a:rPr lang="en"/>
              <a:t> forums on topics like “Find your groove: Service Structure”, “Sponsorship”, “Starting Meetings”, “7th </a:t>
            </a:r>
            <a:r>
              <a:rPr lang="en"/>
              <a:t>Tradition</a:t>
            </a:r>
            <a:r>
              <a:rPr lang="en"/>
              <a:t> fund </a:t>
            </a:r>
            <a:r>
              <a:rPr lang="en"/>
              <a:t>distribution”, “Network Building”, “Fellowship”, etc. </a:t>
            </a:r>
            <a:endParaRPr/>
          </a:p>
        </p:txBody>
      </p:sp>
      <p:sp>
        <p:nvSpPr>
          <p:cNvPr id="243" name="Google Shape;243;p38"/>
          <p:cNvSpPr txBox="1"/>
          <p:nvPr/>
        </p:nvSpPr>
        <p:spPr>
          <a:xfrm>
            <a:off x="2728950" y="133350"/>
            <a:ext cx="368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400">
                <a:solidFill>
                  <a:schemeClr val="dk2"/>
                </a:solidFill>
              </a:rPr>
              <a:t>Future </a:t>
            </a:r>
            <a:r>
              <a:rPr b="1" lang="en" sz="2400">
                <a:solidFill>
                  <a:schemeClr val="dk2"/>
                </a:solidFill>
              </a:rPr>
              <a:t>Georgia CoDA:</a:t>
            </a:r>
            <a:endParaRPr b="1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" y="0"/>
            <a:ext cx="790676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538" y="457200"/>
            <a:ext cx="5915025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463475"/>
            <a:ext cx="4133575" cy="421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200" y="424750"/>
            <a:ext cx="4496075" cy="42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00038"/>
            <a:ext cx="8134350" cy="45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9241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9825" y="6695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6251" y="-151600"/>
            <a:ext cx="4964150" cy="52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" y="419100"/>
            <a:ext cx="5618426" cy="316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0975" y="1124875"/>
            <a:ext cx="6461074" cy="363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