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B21A1-6C1F-46C9-862A-8F3A0D3965C5}" v="1968" dt="2022-07-23T21:22:56.8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381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93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996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93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735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305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4161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29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80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402915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688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306033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097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1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157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978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661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7/23/2022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564655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coda.org/meeting-materials/coda-fellowship-forum/" TargetMode="External"/><Relationship Id="rId5" Type="http://schemas.openxmlformats.org/officeDocument/2006/relationships/image" Target="../media/image10.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hyperlink" Target="tel:+1(888)%20444-2359" TargetMode="External"/><Relationship Id="rId3" Type="http://schemas.openxmlformats.org/officeDocument/2006/relationships/image" Target="../media/image9.jpeg"/><Relationship Id="rId7" Type="http://schemas.openxmlformats.org/officeDocument/2006/relationships/hyperlink" Target="tel:+1%20(602)%20277-7991"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mailto:info@coda.org" TargetMode="External"/><Relationship Id="rId11" Type="http://schemas.openxmlformats.org/officeDocument/2006/relationships/image" Target="../media/image12.jpeg"/><Relationship Id="rId5" Type="http://schemas.openxmlformats.org/officeDocument/2006/relationships/image" Target="../media/image10.jpeg"/><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tel:+1(888)%20444-237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mailto:comm@coda.org" TargetMode="External"/><Relationship Id="rId5" Type="http://schemas.openxmlformats.org/officeDocument/2006/relationships/image" Target="../media/image10.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Communication Committee</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sz="2800" dirty="0">
                <a:cs typeface="Calibri"/>
              </a:rPr>
              <a:t> 2022-2023 Goals/Objectives </a:t>
            </a:r>
            <a:r>
              <a:rPr lang="en-US" sz="2800" dirty="0">
                <a:ea typeface="+mn-lt"/>
                <a:cs typeface="+mn-lt"/>
              </a:rPr>
              <a:t>+</a:t>
            </a:r>
          </a:p>
          <a:p>
            <a:r>
              <a:rPr lang="en-US" sz="2800" dirty="0">
                <a:ea typeface="+mn-lt"/>
                <a:cs typeface="+mn-lt"/>
              </a:rPr>
              <a:t> 2022 Report</a:t>
            </a:r>
            <a:endParaRPr lang="en-US" sz="2800"/>
          </a:p>
        </p:txBody>
      </p:sp>
      <p:pic>
        <p:nvPicPr>
          <p:cNvPr id="4" name="Picture 4" descr="A computer on a table&#10;&#10;Description automatically generated">
            <a:extLst>
              <a:ext uri="{FF2B5EF4-FFF2-40B4-BE49-F238E27FC236}">
                <a16:creationId xmlns:a16="http://schemas.microsoft.com/office/drawing/2014/main" id="{55E5DCEA-6F38-4DDD-7AF5-6C5ADF23166A}"/>
              </a:ext>
            </a:extLst>
          </p:cNvPr>
          <p:cNvPicPr>
            <a:picLocks noChangeAspect="1"/>
          </p:cNvPicPr>
          <p:nvPr/>
        </p:nvPicPr>
        <p:blipFill>
          <a:blip r:embed="rId2"/>
          <a:stretch>
            <a:fillRect/>
          </a:stretch>
        </p:blipFill>
        <p:spPr>
          <a:xfrm>
            <a:off x="175846" y="88010"/>
            <a:ext cx="1934308" cy="1383149"/>
          </a:xfrm>
          <a:prstGeom prst="rect">
            <a:avLst/>
          </a:prstGeom>
        </p:spPr>
      </p:pic>
      <p:pic>
        <p:nvPicPr>
          <p:cNvPr id="6" name="Picture 6" descr="A picture containing electronics, camera&#10;&#10;Description automatically generated">
            <a:extLst>
              <a:ext uri="{FF2B5EF4-FFF2-40B4-BE49-F238E27FC236}">
                <a16:creationId xmlns:a16="http://schemas.microsoft.com/office/drawing/2014/main" id="{CF1F93A1-F2BB-3A3B-4983-423649278C77}"/>
              </a:ext>
            </a:extLst>
          </p:cNvPr>
          <p:cNvPicPr>
            <a:picLocks noChangeAspect="1"/>
          </p:cNvPicPr>
          <p:nvPr/>
        </p:nvPicPr>
        <p:blipFill>
          <a:blip r:embed="rId3"/>
          <a:stretch>
            <a:fillRect/>
          </a:stretch>
        </p:blipFill>
        <p:spPr>
          <a:xfrm>
            <a:off x="-24983" y="5243522"/>
            <a:ext cx="2064800" cy="1524000"/>
          </a:xfrm>
          <a:prstGeom prst="rect">
            <a:avLst/>
          </a:prstGeom>
        </p:spPr>
      </p:pic>
      <p:pic>
        <p:nvPicPr>
          <p:cNvPr id="7" name="Picture 7" descr="A picture containing person, indoor&#10;&#10;Description automatically generated">
            <a:extLst>
              <a:ext uri="{FF2B5EF4-FFF2-40B4-BE49-F238E27FC236}">
                <a16:creationId xmlns:a16="http://schemas.microsoft.com/office/drawing/2014/main" id="{7EDF16FC-3485-5753-A9E9-EE3E8F19225B}"/>
              </a:ext>
            </a:extLst>
          </p:cNvPr>
          <p:cNvPicPr>
            <a:picLocks noChangeAspect="1"/>
          </p:cNvPicPr>
          <p:nvPr/>
        </p:nvPicPr>
        <p:blipFill>
          <a:blip r:embed="rId4"/>
          <a:stretch>
            <a:fillRect/>
          </a:stretch>
        </p:blipFill>
        <p:spPr>
          <a:xfrm>
            <a:off x="9976338" y="76109"/>
            <a:ext cx="2028093" cy="1371782"/>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C313C19E-0D3F-A96B-9900-2377068E17FE}"/>
              </a:ext>
            </a:extLst>
          </p:cNvPr>
          <p:cNvPicPr>
            <a:picLocks noChangeAspect="1"/>
          </p:cNvPicPr>
          <p:nvPr/>
        </p:nvPicPr>
        <p:blipFill>
          <a:blip r:embed="rId5"/>
          <a:stretch>
            <a:fillRect/>
          </a:stretch>
        </p:blipFill>
        <p:spPr>
          <a:xfrm>
            <a:off x="10222523" y="5187461"/>
            <a:ext cx="1969477" cy="1570893"/>
          </a:xfrm>
          <a:prstGeom prst="rect">
            <a:avLst/>
          </a:prstGeom>
        </p:spPr>
      </p:pic>
      <p:sp>
        <p:nvSpPr>
          <p:cNvPr id="10" name="TextBox 9">
            <a:extLst>
              <a:ext uri="{FF2B5EF4-FFF2-40B4-BE49-F238E27FC236}">
                <a16:creationId xmlns:a16="http://schemas.microsoft.com/office/drawing/2014/main" id="{1B00A1FB-BB67-2035-8181-A745C0D56241}"/>
              </a:ext>
            </a:extLst>
          </p:cNvPr>
          <p:cNvSpPr txBox="1"/>
          <p:nvPr/>
        </p:nvSpPr>
        <p:spPr>
          <a:xfrm>
            <a:off x="10297475" y="6489011"/>
            <a:ext cx="18405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Ideas Welcome!</a:t>
            </a:r>
          </a:p>
        </p:txBody>
      </p:sp>
      <p:sp>
        <p:nvSpPr>
          <p:cNvPr id="12" name="TextBox 11">
            <a:extLst>
              <a:ext uri="{FF2B5EF4-FFF2-40B4-BE49-F238E27FC236}">
                <a16:creationId xmlns:a16="http://schemas.microsoft.com/office/drawing/2014/main" id="{3AE7AB53-ED50-2632-1FBA-80645F6E0718}"/>
              </a:ext>
            </a:extLst>
          </p:cNvPr>
          <p:cNvSpPr txBox="1"/>
          <p:nvPr/>
        </p:nvSpPr>
        <p:spPr>
          <a:xfrm>
            <a:off x="754674" y="1164980"/>
            <a:ext cx="7854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CET</a:t>
            </a:r>
          </a:p>
        </p:txBody>
      </p:sp>
      <p:sp>
        <p:nvSpPr>
          <p:cNvPr id="13" name="TextBox 12">
            <a:extLst>
              <a:ext uri="{FF2B5EF4-FFF2-40B4-BE49-F238E27FC236}">
                <a16:creationId xmlns:a16="http://schemas.microsoft.com/office/drawing/2014/main" id="{1B2FF7FA-F25F-B788-4CA2-DBE49BFC58CF}"/>
              </a:ext>
            </a:extLst>
          </p:cNvPr>
          <p:cNvSpPr txBox="1"/>
          <p:nvPr/>
        </p:nvSpPr>
        <p:spPr>
          <a:xfrm>
            <a:off x="-30773" y="6487256"/>
            <a:ext cx="1172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C--Phone</a:t>
            </a:r>
          </a:p>
        </p:txBody>
      </p:sp>
      <p:sp>
        <p:nvSpPr>
          <p:cNvPr id="14" name="TextBox 13">
            <a:extLst>
              <a:ext uri="{FF2B5EF4-FFF2-40B4-BE49-F238E27FC236}">
                <a16:creationId xmlns:a16="http://schemas.microsoft.com/office/drawing/2014/main" id="{6ACA25E0-A923-B86E-CFA5-30287A263202}"/>
              </a:ext>
            </a:extLst>
          </p:cNvPr>
          <p:cNvSpPr txBox="1"/>
          <p:nvPr/>
        </p:nvSpPr>
        <p:spPr>
          <a:xfrm>
            <a:off x="10651449" y="1164979"/>
            <a:ext cx="11477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C-</a:t>
            </a:r>
            <a:r>
              <a:rPr lang="en-US" b="1" dirty="0">
                <a:ea typeface="+mn-lt"/>
                <a:cs typeface="+mn-lt"/>
              </a:rPr>
              <a:t>p</a:t>
            </a:r>
            <a:r>
              <a:rPr lang="en-US" b="1" dirty="0"/>
              <a:t>hone</a:t>
            </a:r>
          </a:p>
        </p:txBody>
      </p:sp>
      <p:sp>
        <p:nvSpPr>
          <p:cNvPr id="15" name="TextBox 14">
            <a:extLst>
              <a:ext uri="{FF2B5EF4-FFF2-40B4-BE49-F238E27FC236}">
                <a16:creationId xmlns:a16="http://schemas.microsoft.com/office/drawing/2014/main" id="{B5D00729-E8F8-95C1-5428-CC90E9BAB228}"/>
              </a:ext>
            </a:extLst>
          </p:cNvPr>
          <p:cNvSpPr txBox="1"/>
          <p:nvPr/>
        </p:nvSpPr>
        <p:spPr>
          <a:xfrm>
            <a:off x="10803548" y="5246809"/>
            <a:ext cx="8323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t>AVM</a:t>
            </a:r>
          </a:p>
        </p:txBody>
      </p:sp>
      <p:pic>
        <p:nvPicPr>
          <p:cNvPr id="8" name="Picture 11" descr="Woman in a video call">
            <a:extLst>
              <a:ext uri="{FF2B5EF4-FFF2-40B4-BE49-F238E27FC236}">
                <a16:creationId xmlns:a16="http://schemas.microsoft.com/office/drawing/2014/main" id="{C4C2F344-6FB2-4F1D-FF27-F488DB276020}"/>
              </a:ext>
            </a:extLst>
          </p:cNvPr>
          <p:cNvPicPr>
            <a:picLocks noChangeAspect="1"/>
          </p:cNvPicPr>
          <p:nvPr/>
        </p:nvPicPr>
        <p:blipFill>
          <a:blip r:embed="rId6"/>
          <a:stretch>
            <a:fillRect/>
          </a:stretch>
        </p:blipFill>
        <p:spPr>
          <a:xfrm>
            <a:off x="9870398" y="2339715"/>
            <a:ext cx="2324100" cy="1549400"/>
          </a:xfrm>
          <a:prstGeom prst="rect">
            <a:avLst/>
          </a:prstGeom>
        </p:spPr>
      </p:pic>
      <p:sp>
        <p:nvSpPr>
          <p:cNvPr id="11" name="TextBox 10">
            <a:extLst>
              <a:ext uri="{FF2B5EF4-FFF2-40B4-BE49-F238E27FC236}">
                <a16:creationId xmlns:a16="http://schemas.microsoft.com/office/drawing/2014/main" id="{868EA14B-8076-1DF0-67B9-9539F8ABF855}"/>
              </a:ext>
            </a:extLst>
          </p:cNvPr>
          <p:cNvSpPr txBox="1"/>
          <p:nvPr/>
        </p:nvSpPr>
        <p:spPr>
          <a:xfrm>
            <a:off x="10045908" y="3887449"/>
            <a:ext cx="21935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Fellowship Forum</a:t>
            </a:r>
          </a:p>
        </p:txBody>
      </p:sp>
      <p:pic>
        <p:nvPicPr>
          <p:cNvPr id="16" name="Picture 16" descr="Hand giving the thumbs up sign">
            <a:extLst>
              <a:ext uri="{FF2B5EF4-FFF2-40B4-BE49-F238E27FC236}">
                <a16:creationId xmlns:a16="http://schemas.microsoft.com/office/drawing/2014/main" id="{0E084950-F0CC-3BF0-332C-1E4412E5AE25}"/>
              </a:ext>
            </a:extLst>
          </p:cNvPr>
          <p:cNvPicPr>
            <a:picLocks noChangeAspect="1"/>
          </p:cNvPicPr>
          <p:nvPr/>
        </p:nvPicPr>
        <p:blipFill>
          <a:blip r:embed="rId7"/>
          <a:stretch>
            <a:fillRect/>
          </a:stretch>
        </p:blipFill>
        <p:spPr>
          <a:xfrm>
            <a:off x="-34977" y="2337841"/>
            <a:ext cx="2305987" cy="1457794"/>
          </a:xfrm>
          <a:prstGeom prst="rect">
            <a:avLst/>
          </a:prstGeom>
        </p:spPr>
      </p:pic>
      <p:sp>
        <p:nvSpPr>
          <p:cNvPr id="17" name="TextBox 16">
            <a:extLst>
              <a:ext uri="{FF2B5EF4-FFF2-40B4-BE49-F238E27FC236}">
                <a16:creationId xmlns:a16="http://schemas.microsoft.com/office/drawing/2014/main" id="{455CD55C-3F4C-9C9E-40F1-0225B45F9574}"/>
              </a:ext>
            </a:extLst>
          </p:cNvPr>
          <p:cNvSpPr txBox="1"/>
          <p:nvPr/>
        </p:nvSpPr>
        <p:spPr>
          <a:xfrm>
            <a:off x="294013" y="3514206"/>
            <a:ext cx="117230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At Large</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E3CED3-8830-45C9-8D6C-F4ECADD4F1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F2D62A-C66C-42DF-8C05-99B0B1A8B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4611" y="350556"/>
            <a:ext cx="11542779" cy="6156888"/>
          </a:xfrm>
          <a:prstGeom prst="rect">
            <a:avLst/>
          </a:prstGeom>
          <a:noFill/>
          <a:ln w="25400" cap="flat">
            <a:solidFill>
              <a:schemeClr val="accent1"/>
            </a:solidFill>
            <a:miter lim="800000"/>
          </a:ln>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2C47FA41-293F-B71B-06A2-D59EA33810D4}"/>
              </a:ext>
            </a:extLst>
          </p:cNvPr>
          <p:cNvGraphicFramePr>
            <a:graphicFrameLocks noGrp="1"/>
          </p:cNvGraphicFramePr>
          <p:nvPr>
            <p:extLst>
              <p:ext uri="{D42A27DB-BD31-4B8C-83A1-F6EECF244321}">
                <p14:modId xmlns:p14="http://schemas.microsoft.com/office/powerpoint/2010/main" val="234534363"/>
              </p:ext>
            </p:extLst>
          </p:nvPr>
        </p:nvGraphicFramePr>
        <p:xfrm>
          <a:off x="457200" y="1206500"/>
          <a:ext cx="11353143" cy="5502240"/>
        </p:xfrm>
        <a:graphic>
          <a:graphicData uri="http://schemas.openxmlformats.org/drawingml/2006/table">
            <a:tbl>
              <a:tblPr firstRow="1" bandRow="1">
                <a:noFill/>
                <a:tableStyleId>{5C22544A-7EE6-4342-B048-85BDC9FD1C3A}</a:tableStyleId>
              </a:tblPr>
              <a:tblGrid>
                <a:gridCol w="5291137">
                  <a:extLst>
                    <a:ext uri="{9D8B030D-6E8A-4147-A177-3AD203B41FA5}">
                      <a16:colId xmlns:a16="http://schemas.microsoft.com/office/drawing/2014/main" val="856843071"/>
                    </a:ext>
                  </a:extLst>
                </a:gridCol>
                <a:gridCol w="6062006">
                  <a:extLst>
                    <a:ext uri="{9D8B030D-6E8A-4147-A177-3AD203B41FA5}">
                      <a16:colId xmlns:a16="http://schemas.microsoft.com/office/drawing/2014/main" val="4067634053"/>
                    </a:ext>
                  </a:extLst>
                </a:gridCol>
              </a:tblGrid>
              <a:tr h="1344612">
                <a:tc>
                  <a:txBody>
                    <a:bodyPr/>
                    <a:lstStyle/>
                    <a:p>
                      <a:pPr lvl="0" algn="ctr">
                        <a:buNone/>
                      </a:pPr>
                      <a:r>
                        <a:rPr lang="en-US" sz="2000" b="0" i="0" u="none" strike="noStrike" noProof="0" dirty="0">
                          <a:solidFill>
                            <a:srgbClr val="002060"/>
                          </a:solidFill>
                          <a:latin typeface="Arial Nova"/>
                        </a:rPr>
                        <a:t>continue to serve the fellowship through answering emails and phone calls.</a:t>
                      </a:r>
                      <a:endParaRPr lang="en-US" sz="2000" dirty="0">
                        <a:solidFill>
                          <a:srgbClr val="002060"/>
                        </a:solidFill>
                        <a:latin typeface="Arial Nova"/>
                      </a:endParaRPr>
                    </a:p>
                  </a:txBody>
                  <a:tcPr marL="427733" marR="256640" marT="256640" marB="256640">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bg2"/>
                    </a:solidFill>
                  </a:tcPr>
                </a:tc>
                <a:tc>
                  <a:txBody>
                    <a:bodyPr/>
                    <a:lstStyle/>
                    <a:p>
                      <a:pPr lvl="0">
                        <a:buNone/>
                      </a:pPr>
                      <a:r>
                        <a:rPr lang="en-US" sz="2000" b="0" i="0" u="none" strike="noStrike" noProof="0" dirty="0">
                          <a:solidFill>
                            <a:srgbClr val="002060"/>
                          </a:solidFill>
                          <a:latin typeface="Arial Nova"/>
                        </a:rPr>
                        <a:t>continue to have volunteers for each day for both CET (</a:t>
                      </a:r>
                      <a:r>
                        <a:rPr lang="en-US" sz="2000" b="0" i="0" u="none" strike="noStrike" noProof="0" dirty="0" err="1">
                          <a:solidFill>
                            <a:srgbClr val="002060"/>
                          </a:solidFill>
                          <a:latin typeface="Arial Nova"/>
                        </a:rPr>
                        <a:t>CoDA</a:t>
                      </a:r>
                      <a:r>
                        <a:rPr lang="en-US" sz="2000" b="0" i="0" u="none" strike="noStrike" noProof="0" dirty="0">
                          <a:solidFill>
                            <a:srgbClr val="002060"/>
                          </a:solidFill>
                          <a:latin typeface="Arial Nova"/>
                        </a:rPr>
                        <a:t> Email Team) and C-phone (</a:t>
                      </a:r>
                      <a:r>
                        <a:rPr lang="en-US" sz="2000" b="0" i="0" u="none" strike="noStrike" noProof="0" dirty="0" err="1">
                          <a:solidFill>
                            <a:srgbClr val="002060"/>
                          </a:solidFill>
                          <a:latin typeface="Arial Nova"/>
                        </a:rPr>
                        <a:t>CoDA</a:t>
                      </a:r>
                      <a:r>
                        <a:rPr lang="en-US" sz="2000" b="0" i="0" u="none" strike="noStrike" noProof="0" dirty="0">
                          <a:solidFill>
                            <a:srgbClr val="002060"/>
                          </a:solidFill>
                          <a:latin typeface="Arial Nova"/>
                        </a:rPr>
                        <a:t> - phone)</a:t>
                      </a:r>
                      <a:endParaRPr lang="en-US" sz="2000">
                        <a:solidFill>
                          <a:srgbClr val="002060"/>
                        </a:solidFill>
                        <a:latin typeface="Arial Nova"/>
                      </a:endParaRPr>
                    </a:p>
                  </a:txBody>
                  <a:tcPr marL="427733" marR="256640" marT="256640" marB="256640">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chemeClr val="bg2"/>
                    </a:solidFill>
                  </a:tcPr>
                </a:tc>
                <a:extLst>
                  <a:ext uri="{0D108BD9-81ED-4DB2-BD59-A6C34878D82A}">
                    <a16:rowId xmlns:a16="http://schemas.microsoft.com/office/drawing/2014/main" val="3063149856"/>
                  </a:ext>
                </a:extLst>
              </a:tr>
              <a:tr h="1100137">
                <a:tc>
                  <a:txBody>
                    <a:bodyPr/>
                    <a:lstStyle/>
                    <a:p>
                      <a:pPr lvl="0">
                        <a:buNone/>
                      </a:pPr>
                      <a:r>
                        <a:rPr lang="en-US" sz="2000" b="0" i="0" u="none" strike="noStrike" noProof="0" dirty="0">
                          <a:latin typeface="Arial Nova"/>
                        </a:rPr>
                        <a:t>Fellowship Forum growth and maintain consistency</a:t>
                      </a:r>
                      <a:endParaRPr lang="en-US" sz="2000" dirty="0">
                        <a:latin typeface="Arial Nova"/>
                      </a:endParaRPr>
                    </a:p>
                  </a:txBody>
                  <a:tcPr marL="427733" marR="256640" marT="256640" marB="256640">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marL="0" lvl="0" algn="l">
                        <a:buNone/>
                      </a:pPr>
                      <a:r>
                        <a:rPr lang="en-US" sz="2000" b="0" i="0" u="none" strike="noStrike" kern="1200" noProof="0" dirty="0">
                          <a:solidFill>
                            <a:schemeClr val="dk1"/>
                          </a:solidFill>
                          <a:latin typeface="Arial Nova"/>
                          <a:ea typeface="+mn-ea"/>
                          <a:cs typeface="+mn-cs"/>
                        </a:rPr>
                        <a:t>Continue to have monthly forums. Add </a:t>
                      </a:r>
                      <a:endParaRPr lang="en-US" sz="2000" b="0" i="0" u="none" strike="noStrike" kern="1200">
                        <a:solidFill>
                          <a:schemeClr val="dk1"/>
                        </a:solidFill>
                        <a:latin typeface="Arial Nova"/>
                        <a:ea typeface="+mn-ea"/>
                        <a:cs typeface="+mn-cs"/>
                      </a:endParaRPr>
                    </a:p>
                    <a:p>
                      <a:pPr marL="0" lvl="0" algn="l">
                        <a:buNone/>
                      </a:pPr>
                      <a:r>
                        <a:rPr lang="en-US" sz="2000" b="0" i="0" u="none" strike="noStrike" kern="1200" noProof="0" dirty="0">
                          <a:solidFill>
                            <a:schemeClr val="dk1"/>
                          </a:solidFill>
                          <a:latin typeface="Arial Nova"/>
                          <a:ea typeface="+mn-ea"/>
                          <a:cs typeface="+mn-cs"/>
                        </a:rPr>
                        <a:t>speakers </a:t>
                      </a:r>
                      <a:r>
                        <a:rPr lang="en-US" sz="2000" b="0" i="0" u="none" strike="noStrike" kern="1200" noProof="0" dirty="0">
                          <a:latin typeface="Arial Nova"/>
                        </a:rPr>
                        <a:t>from volunteers with a variety of topics</a:t>
                      </a:r>
                      <a:endParaRPr lang="en-US" sz="2000">
                        <a:latin typeface="Arial Nova"/>
                      </a:endParaRPr>
                    </a:p>
                  </a:txBody>
                  <a:tcPr marL="427733" marR="256640" marT="256640" marB="256640">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693418111"/>
                  </a:ext>
                </a:extLst>
              </a:tr>
              <a:tr h="1693862">
                <a:tc>
                  <a:txBody>
                    <a:bodyPr/>
                    <a:lstStyle/>
                    <a:p>
                      <a:pPr lvl="0">
                        <a:buNone/>
                      </a:pPr>
                      <a:r>
                        <a:rPr lang="en-US" sz="2000" b="0" i="0" u="none" strike="noStrike" kern="1200" noProof="0" dirty="0">
                          <a:latin typeface="Arial Nova"/>
                        </a:rPr>
                        <a:t>Revive AVM (Audio/Visual/Media) with new ideas</a:t>
                      </a:r>
                      <a:endParaRPr lang="en-US" dirty="0">
                        <a:latin typeface="Arial Nova"/>
                      </a:endParaRPr>
                    </a:p>
                  </a:txBody>
                  <a:tcPr marL="427733" marR="256640" marT="256640" marB="256640">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marL="0" lvl="0" algn="l">
                        <a:buNone/>
                      </a:pPr>
                      <a:r>
                        <a:rPr lang="en-US" sz="2000" b="0" i="0" u="none" strike="noStrike" kern="1200" noProof="0" dirty="0">
                          <a:latin typeface="Arial Nova"/>
                        </a:rPr>
                        <a:t>The AVM was created to allow videos and audios to be added to the </a:t>
                      </a:r>
                      <a:r>
                        <a:rPr lang="en-US" sz="2000" b="0" i="0" u="none" strike="noStrike" kern="1200" noProof="0" dirty="0" err="1">
                          <a:latin typeface="Arial Nova"/>
                        </a:rPr>
                        <a:t>CoDA</a:t>
                      </a:r>
                      <a:r>
                        <a:rPr lang="en-US" sz="2000" b="0" i="0" u="none" strike="noStrike" kern="1200" noProof="0" dirty="0">
                          <a:latin typeface="Arial Nova"/>
                        </a:rPr>
                        <a:t> YouTube site. The board ended up doing this (miscommunication) so we will be looking for new ways to serve the fellowship in this fashion. Looking for ideas, if you have any - comm@coda.org</a:t>
                      </a:r>
                      <a:endParaRPr lang="en-US" dirty="0">
                        <a:latin typeface="Arial Nova"/>
                      </a:endParaRPr>
                    </a:p>
                  </a:txBody>
                  <a:tcPr marL="427733" marR="256640" marT="256640" marB="256640">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322840631"/>
                  </a:ext>
                </a:extLst>
              </a:tr>
            </a:tbl>
          </a:graphicData>
        </a:graphic>
      </p:graphicFrame>
      <p:sp>
        <p:nvSpPr>
          <p:cNvPr id="5" name="TextBox 4">
            <a:extLst>
              <a:ext uri="{FF2B5EF4-FFF2-40B4-BE49-F238E27FC236}">
                <a16:creationId xmlns:a16="http://schemas.microsoft.com/office/drawing/2014/main" id="{2368FCD6-647E-0BA3-3820-8DE1E6BF15C5}"/>
              </a:ext>
            </a:extLst>
          </p:cNvPr>
          <p:cNvSpPr txBox="1"/>
          <p:nvPr/>
        </p:nvSpPr>
        <p:spPr>
          <a:xfrm>
            <a:off x="431800" y="508000"/>
            <a:ext cx="113665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2060"/>
                </a:solidFill>
                <a:latin typeface="Arial Nova"/>
              </a:rPr>
              <a:t>Communication</a:t>
            </a:r>
            <a:r>
              <a:rPr lang="en-US" sz="2800" b="1" dirty="0">
                <a:solidFill>
                  <a:srgbClr val="002060"/>
                </a:solidFill>
                <a:latin typeface="Arial Nova"/>
                <a:ea typeface="+mn-lt"/>
                <a:cs typeface="+mn-lt"/>
              </a:rPr>
              <a:t> Committee 2022 - 2023 Goals</a:t>
            </a:r>
            <a:r>
              <a:rPr lang="en-US" sz="2800" b="1" dirty="0">
                <a:solidFill>
                  <a:srgbClr val="002060"/>
                </a:solidFill>
                <a:latin typeface="Arial Nova"/>
              </a:rPr>
              <a:t>/Objectives</a:t>
            </a:r>
            <a:endParaRPr lang="en-US" sz="2800" dirty="0">
              <a:latin typeface="Arial Nova"/>
            </a:endParaRPr>
          </a:p>
        </p:txBody>
      </p:sp>
    </p:spTree>
    <p:extLst>
      <p:ext uri="{BB962C8B-B14F-4D97-AF65-F5344CB8AC3E}">
        <p14:creationId xmlns:p14="http://schemas.microsoft.com/office/powerpoint/2010/main" val="249983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241DC97D-315A-CCA8-6F17-8007D018F564}"/>
              </a:ext>
            </a:extLst>
          </p:cNvPr>
          <p:cNvPicPr>
            <a:picLocks noChangeAspect="1"/>
          </p:cNvPicPr>
          <p:nvPr/>
        </p:nvPicPr>
        <p:blipFill>
          <a:blip r:embed="rId2"/>
          <a:stretch>
            <a:fillRect/>
          </a:stretch>
        </p:blipFill>
        <p:spPr>
          <a:xfrm>
            <a:off x="679938" y="638995"/>
            <a:ext cx="1934308" cy="1383149"/>
          </a:xfrm>
          <a:prstGeom prst="rect">
            <a:avLst/>
          </a:prstGeom>
        </p:spPr>
      </p:pic>
      <p:pic>
        <p:nvPicPr>
          <p:cNvPr id="5" name="Picture 7" descr="A picture containing person, indoor&#10;&#10;Description automatically generated">
            <a:extLst>
              <a:ext uri="{FF2B5EF4-FFF2-40B4-BE49-F238E27FC236}">
                <a16:creationId xmlns:a16="http://schemas.microsoft.com/office/drawing/2014/main" id="{3C7AE731-6279-6A5B-1204-F830E41F633B}"/>
              </a:ext>
            </a:extLst>
          </p:cNvPr>
          <p:cNvPicPr>
            <a:picLocks noChangeAspect="1"/>
          </p:cNvPicPr>
          <p:nvPr/>
        </p:nvPicPr>
        <p:blipFill>
          <a:blip r:embed="rId3"/>
          <a:stretch>
            <a:fillRect/>
          </a:stretch>
        </p:blipFill>
        <p:spPr>
          <a:xfrm>
            <a:off x="9554307" y="627094"/>
            <a:ext cx="2028093" cy="1371782"/>
          </a:xfrm>
          <a:prstGeom prst="rect">
            <a:avLst/>
          </a:prstGeom>
        </p:spPr>
      </p:pic>
      <p:pic>
        <p:nvPicPr>
          <p:cNvPr id="7" name="Picture 6" descr="A picture containing electronics, camera&#10;&#10;Description automatically generated">
            <a:extLst>
              <a:ext uri="{FF2B5EF4-FFF2-40B4-BE49-F238E27FC236}">
                <a16:creationId xmlns:a16="http://schemas.microsoft.com/office/drawing/2014/main" id="{AC183AEF-3F6E-DC08-8E6D-293E4B6A2A0C}"/>
              </a:ext>
            </a:extLst>
          </p:cNvPr>
          <p:cNvPicPr>
            <a:picLocks noChangeAspect="1"/>
          </p:cNvPicPr>
          <p:nvPr/>
        </p:nvPicPr>
        <p:blipFill>
          <a:blip r:embed="rId4"/>
          <a:stretch>
            <a:fillRect/>
          </a:stretch>
        </p:blipFill>
        <p:spPr>
          <a:xfrm>
            <a:off x="550985" y="4680814"/>
            <a:ext cx="2192217" cy="1524000"/>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BEF16BBF-8847-437D-5BC0-8D12E2BB0D4D}"/>
              </a:ext>
            </a:extLst>
          </p:cNvPr>
          <p:cNvPicPr>
            <a:picLocks noChangeAspect="1"/>
          </p:cNvPicPr>
          <p:nvPr/>
        </p:nvPicPr>
        <p:blipFill>
          <a:blip r:embed="rId5"/>
          <a:stretch>
            <a:fillRect/>
          </a:stretch>
        </p:blipFill>
        <p:spPr>
          <a:xfrm>
            <a:off x="9554307" y="4519245"/>
            <a:ext cx="1969477" cy="1570893"/>
          </a:xfrm>
          <a:prstGeom prst="rect">
            <a:avLst/>
          </a:prstGeom>
        </p:spPr>
      </p:pic>
      <p:sp>
        <p:nvSpPr>
          <p:cNvPr id="10" name="TextBox 9">
            <a:extLst>
              <a:ext uri="{FF2B5EF4-FFF2-40B4-BE49-F238E27FC236}">
                <a16:creationId xmlns:a16="http://schemas.microsoft.com/office/drawing/2014/main" id="{876EFE96-770F-A291-CC56-27A7F1BEAA76}"/>
              </a:ext>
            </a:extLst>
          </p:cNvPr>
          <p:cNvSpPr txBox="1"/>
          <p:nvPr/>
        </p:nvSpPr>
        <p:spPr>
          <a:xfrm>
            <a:off x="2550746" y="517769"/>
            <a:ext cx="6804269"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spcAft>
                <a:spcPts val="600"/>
              </a:spcAft>
            </a:pPr>
            <a:endParaRPr lang="en-US" sz="2000" dirty="0">
              <a:latin typeface="Arial Nova"/>
            </a:endParaRPr>
          </a:p>
          <a:p>
            <a:pPr algn="ctr">
              <a:spcBef>
                <a:spcPct val="20000"/>
              </a:spcBef>
              <a:spcAft>
                <a:spcPts val="600"/>
              </a:spcAft>
            </a:pPr>
            <a:r>
              <a:rPr lang="en-US" sz="2000" dirty="0">
                <a:latin typeface="Arial Nova"/>
              </a:rPr>
              <a:t> </a:t>
            </a:r>
            <a:r>
              <a:rPr lang="en-US" sz="2000" b="1" dirty="0">
                <a:latin typeface="Arial Nova"/>
              </a:rPr>
              <a:t>Members </a:t>
            </a:r>
            <a:endParaRPr lang="en-US" sz="2000" dirty="0">
              <a:latin typeface="Arial Nova"/>
              <a:ea typeface="+mn-lt"/>
              <a:cs typeface="+mn-lt"/>
            </a:endParaRPr>
          </a:p>
          <a:p>
            <a:pPr marL="285750" indent="-285750">
              <a:spcBef>
                <a:spcPct val="20000"/>
              </a:spcBef>
              <a:spcAft>
                <a:spcPts val="600"/>
              </a:spcAft>
              <a:buFont typeface="Arial"/>
              <a:buChar char="•"/>
            </a:pPr>
            <a:r>
              <a:rPr lang="en-US" sz="2000" b="1" dirty="0">
                <a:latin typeface="Garamond"/>
                <a:ea typeface="+mn-lt"/>
                <a:cs typeface="+mn-lt"/>
              </a:rPr>
              <a:t>Fellowship forum:</a:t>
            </a:r>
            <a:r>
              <a:rPr lang="en-US" sz="2000" dirty="0">
                <a:latin typeface="Garamond"/>
                <a:ea typeface="+mn-lt"/>
                <a:cs typeface="+mn-lt"/>
              </a:rPr>
              <a:t> James K - PA David   - NY</a:t>
            </a:r>
            <a:endParaRPr lang="en-US" sz="2000" dirty="0">
              <a:ea typeface="+mn-lt"/>
              <a:cs typeface="+mn-lt"/>
            </a:endParaRPr>
          </a:p>
          <a:p>
            <a:pPr marL="285750" indent="-285750">
              <a:spcBef>
                <a:spcPct val="20000"/>
              </a:spcBef>
              <a:spcAft>
                <a:spcPts val="600"/>
              </a:spcAft>
              <a:buFont typeface="Arial"/>
              <a:buChar char="•"/>
            </a:pPr>
            <a:r>
              <a:rPr lang="en-US" sz="2000" b="1" dirty="0">
                <a:latin typeface="Garamond"/>
                <a:ea typeface="+mn-lt"/>
                <a:cs typeface="+mn-lt"/>
              </a:rPr>
              <a:t>At large:</a:t>
            </a:r>
            <a:r>
              <a:rPr lang="en-US" sz="2000" dirty="0">
                <a:latin typeface="Garamond"/>
                <a:ea typeface="+mn-lt"/>
                <a:cs typeface="+mn-lt"/>
              </a:rPr>
              <a:t> Kaga - VA Jeanne – IL</a:t>
            </a:r>
            <a:endParaRPr lang="en-US" sz="2000" dirty="0">
              <a:ea typeface="+mn-lt"/>
              <a:cs typeface="+mn-lt"/>
            </a:endParaRPr>
          </a:p>
          <a:p>
            <a:pPr marL="285750" indent="-285750">
              <a:spcBef>
                <a:spcPct val="20000"/>
              </a:spcBef>
              <a:spcAft>
                <a:spcPts val="600"/>
              </a:spcAft>
              <a:buFont typeface="Arial"/>
              <a:buChar char="•"/>
            </a:pPr>
            <a:r>
              <a:rPr lang="en-US" sz="2000" b="1" dirty="0">
                <a:latin typeface="Garamond"/>
                <a:ea typeface="+mn-lt"/>
                <a:cs typeface="+mn-lt"/>
              </a:rPr>
              <a:t>CET:</a:t>
            </a:r>
            <a:r>
              <a:rPr lang="en-US" sz="2000" dirty="0">
                <a:latin typeface="Garamond"/>
                <a:ea typeface="+mn-lt"/>
                <a:cs typeface="+mn-lt"/>
              </a:rPr>
              <a:t> Raul - IN Krista – FL   Dayle - NY Chris - OK                             Lizzie - VA Mary - NC</a:t>
            </a:r>
            <a:endParaRPr lang="en-US" sz="2000" dirty="0">
              <a:ea typeface="+mn-lt"/>
              <a:cs typeface="+mn-lt"/>
            </a:endParaRPr>
          </a:p>
          <a:p>
            <a:pPr marL="285750" indent="-285750">
              <a:spcBef>
                <a:spcPct val="20000"/>
              </a:spcBef>
              <a:spcAft>
                <a:spcPts val="600"/>
              </a:spcAft>
              <a:buFont typeface="Arial"/>
              <a:buChar char="•"/>
            </a:pPr>
            <a:r>
              <a:rPr lang="en-US" sz="2000" b="1" dirty="0">
                <a:latin typeface="Garamond"/>
                <a:ea typeface="+mn-lt"/>
                <a:cs typeface="+mn-lt"/>
              </a:rPr>
              <a:t>C-phone:</a:t>
            </a:r>
            <a:r>
              <a:rPr lang="en-US" sz="2000" dirty="0">
                <a:latin typeface="Garamond"/>
                <a:ea typeface="+mn-lt"/>
                <a:cs typeface="+mn-lt"/>
              </a:rPr>
              <a:t> Raul - IN Michelle - SC Dayle - NY Chris - OK Daniel - GA Charlotte – NC    Linda – CA</a:t>
            </a:r>
          </a:p>
          <a:p>
            <a:pPr marL="285750" indent="-285750">
              <a:spcBef>
                <a:spcPct val="20000"/>
              </a:spcBef>
              <a:spcAft>
                <a:spcPts val="600"/>
              </a:spcAft>
              <a:buFont typeface="Arial"/>
              <a:buChar char="•"/>
            </a:pPr>
            <a:r>
              <a:rPr lang="en-US" sz="2000" b="1" dirty="0">
                <a:ea typeface="+mn-lt"/>
                <a:cs typeface="+mn-lt"/>
              </a:rPr>
              <a:t>AVM – </a:t>
            </a:r>
            <a:r>
              <a:rPr lang="en-US" sz="2000" dirty="0">
                <a:ea typeface="+mn-lt"/>
                <a:cs typeface="+mn-lt"/>
              </a:rPr>
              <a:t>Interested???</a:t>
            </a:r>
          </a:p>
          <a:p>
            <a:pPr marL="285750" indent="-285750">
              <a:spcBef>
                <a:spcPct val="20000"/>
              </a:spcBef>
              <a:spcAft>
                <a:spcPts val="600"/>
              </a:spcAft>
              <a:buFont typeface="Arial"/>
              <a:buChar char="•"/>
            </a:pPr>
            <a:r>
              <a:rPr lang="en-US" sz="2000" dirty="0">
                <a:latin typeface="Arial Nova"/>
                <a:ea typeface="+mn-lt"/>
                <a:cs typeface="+mn-lt"/>
              </a:rPr>
              <a:t>Four subcommittees and an at-large group comprise the Communication Committee.  Each has different duties, and together we assist the fellowship in various ways. We happily invite you to join us in any of these!</a:t>
            </a:r>
            <a:endParaRPr lang="en-US" dirty="0">
              <a:latin typeface="Arial Nova"/>
            </a:endParaRPr>
          </a:p>
          <a:p>
            <a:pPr algn="l"/>
            <a:endParaRPr lang="en-US" dirty="0"/>
          </a:p>
        </p:txBody>
      </p:sp>
      <p:pic>
        <p:nvPicPr>
          <p:cNvPr id="11" name="Picture 11" descr="Woman in a video call">
            <a:extLst>
              <a:ext uri="{FF2B5EF4-FFF2-40B4-BE49-F238E27FC236}">
                <a16:creationId xmlns:a16="http://schemas.microsoft.com/office/drawing/2014/main" id="{E60F2CCC-E9DF-1C80-F8C1-3774C1116CFC}"/>
              </a:ext>
            </a:extLst>
          </p:cNvPr>
          <p:cNvPicPr>
            <a:picLocks noChangeAspect="1"/>
          </p:cNvPicPr>
          <p:nvPr/>
        </p:nvPicPr>
        <p:blipFill>
          <a:blip r:embed="rId6"/>
          <a:stretch>
            <a:fillRect/>
          </a:stretch>
        </p:blipFill>
        <p:spPr>
          <a:xfrm>
            <a:off x="9258300" y="2514600"/>
            <a:ext cx="2324100" cy="1549400"/>
          </a:xfrm>
          <a:prstGeom prst="rect">
            <a:avLst/>
          </a:prstGeom>
        </p:spPr>
      </p:pic>
      <p:pic>
        <p:nvPicPr>
          <p:cNvPr id="13" name="Picture 16" descr="Hand giving the thumbs up sign">
            <a:extLst>
              <a:ext uri="{FF2B5EF4-FFF2-40B4-BE49-F238E27FC236}">
                <a16:creationId xmlns:a16="http://schemas.microsoft.com/office/drawing/2014/main" id="{D0880A1D-5A68-B194-23B0-A91A134EE92D}"/>
              </a:ext>
            </a:extLst>
          </p:cNvPr>
          <p:cNvPicPr>
            <a:picLocks noChangeAspect="1"/>
          </p:cNvPicPr>
          <p:nvPr/>
        </p:nvPicPr>
        <p:blipFill>
          <a:blip r:embed="rId7"/>
          <a:stretch>
            <a:fillRect/>
          </a:stretch>
        </p:blipFill>
        <p:spPr>
          <a:xfrm>
            <a:off x="602105" y="2625152"/>
            <a:ext cx="1931233" cy="1445303"/>
          </a:xfrm>
          <a:prstGeom prst="rect">
            <a:avLst/>
          </a:prstGeom>
        </p:spPr>
      </p:pic>
    </p:spTree>
    <p:extLst>
      <p:ext uri="{BB962C8B-B14F-4D97-AF65-F5344CB8AC3E}">
        <p14:creationId xmlns:p14="http://schemas.microsoft.com/office/powerpoint/2010/main" val="304386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241DC97D-315A-CCA8-6F17-8007D018F564}"/>
              </a:ext>
            </a:extLst>
          </p:cNvPr>
          <p:cNvPicPr>
            <a:picLocks noChangeAspect="1"/>
          </p:cNvPicPr>
          <p:nvPr/>
        </p:nvPicPr>
        <p:blipFill>
          <a:blip r:embed="rId2"/>
          <a:stretch>
            <a:fillRect/>
          </a:stretch>
        </p:blipFill>
        <p:spPr>
          <a:xfrm>
            <a:off x="679938" y="638995"/>
            <a:ext cx="1934308" cy="1383149"/>
          </a:xfrm>
          <a:prstGeom prst="rect">
            <a:avLst/>
          </a:prstGeom>
        </p:spPr>
      </p:pic>
      <p:pic>
        <p:nvPicPr>
          <p:cNvPr id="5" name="Picture 7" descr="A picture containing person, indoor&#10;&#10;Description automatically generated">
            <a:extLst>
              <a:ext uri="{FF2B5EF4-FFF2-40B4-BE49-F238E27FC236}">
                <a16:creationId xmlns:a16="http://schemas.microsoft.com/office/drawing/2014/main" id="{3C7AE731-6279-6A5B-1204-F830E41F633B}"/>
              </a:ext>
            </a:extLst>
          </p:cNvPr>
          <p:cNvPicPr>
            <a:picLocks noChangeAspect="1"/>
          </p:cNvPicPr>
          <p:nvPr/>
        </p:nvPicPr>
        <p:blipFill>
          <a:blip r:embed="rId3"/>
          <a:stretch>
            <a:fillRect/>
          </a:stretch>
        </p:blipFill>
        <p:spPr>
          <a:xfrm>
            <a:off x="9554307" y="627094"/>
            <a:ext cx="2028093" cy="1371782"/>
          </a:xfrm>
          <a:prstGeom prst="rect">
            <a:avLst/>
          </a:prstGeom>
        </p:spPr>
      </p:pic>
      <p:pic>
        <p:nvPicPr>
          <p:cNvPr id="7" name="Picture 6" descr="A picture containing electronics, camera&#10;&#10;Description automatically generated">
            <a:extLst>
              <a:ext uri="{FF2B5EF4-FFF2-40B4-BE49-F238E27FC236}">
                <a16:creationId xmlns:a16="http://schemas.microsoft.com/office/drawing/2014/main" id="{AC183AEF-3F6E-DC08-8E6D-293E4B6A2A0C}"/>
              </a:ext>
            </a:extLst>
          </p:cNvPr>
          <p:cNvPicPr>
            <a:picLocks noChangeAspect="1"/>
          </p:cNvPicPr>
          <p:nvPr/>
        </p:nvPicPr>
        <p:blipFill>
          <a:blip r:embed="rId4"/>
          <a:stretch>
            <a:fillRect/>
          </a:stretch>
        </p:blipFill>
        <p:spPr>
          <a:xfrm>
            <a:off x="550985" y="4680814"/>
            <a:ext cx="2192217" cy="1524000"/>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BEF16BBF-8847-437D-5BC0-8D12E2BB0D4D}"/>
              </a:ext>
            </a:extLst>
          </p:cNvPr>
          <p:cNvPicPr>
            <a:picLocks noChangeAspect="1"/>
          </p:cNvPicPr>
          <p:nvPr/>
        </p:nvPicPr>
        <p:blipFill>
          <a:blip r:embed="rId5"/>
          <a:stretch>
            <a:fillRect/>
          </a:stretch>
        </p:blipFill>
        <p:spPr>
          <a:xfrm>
            <a:off x="9554307" y="4519245"/>
            <a:ext cx="1969477" cy="1570893"/>
          </a:xfrm>
          <a:prstGeom prst="rect">
            <a:avLst/>
          </a:prstGeom>
        </p:spPr>
      </p:pic>
      <p:sp>
        <p:nvSpPr>
          <p:cNvPr id="10" name="TextBox 9">
            <a:extLst>
              <a:ext uri="{FF2B5EF4-FFF2-40B4-BE49-F238E27FC236}">
                <a16:creationId xmlns:a16="http://schemas.microsoft.com/office/drawing/2014/main" id="{876EFE96-770F-A291-CC56-27A7F1BEAA76}"/>
              </a:ext>
            </a:extLst>
          </p:cNvPr>
          <p:cNvSpPr txBox="1"/>
          <p:nvPr/>
        </p:nvSpPr>
        <p:spPr>
          <a:xfrm>
            <a:off x="2614246" y="517769"/>
            <a:ext cx="6943969" cy="65710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spcAft>
                <a:spcPts val="600"/>
              </a:spcAft>
            </a:pPr>
            <a:endParaRPr lang="en-US" sz="2000" b="1" dirty="0">
              <a:latin typeface="Arial Nova"/>
              <a:ea typeface="+mn-lt"/>
              <a:cs typeface="+mn-lt"/>
            </a:endParaRPr>
          </a:p>
          <a:p>
            <a:pPr algn="ctr">
              <a:spcBef>
                <a:spcPct val="20000"/>
              </a:spcBef>
              <a:spcAft>
                <a:spcPts val="600"/>
              </a:spcAft>
            </a:pPr>
            <a:r>
              <a:rPr lang="en-US" sz="2000" b="1" dirty="0">
                <a:latin typeface="Arial Nova"/>
                <a:ea typeface="+mn-lt"/>
                <a:cs typeface="+mn-lt"/>
              </a:rPr>
              <a:t>The Fellowship Forum</a:t>
            </a:r>
            <a:endParaRPr lang="en-US" sz="2400" b="1" dirty="0">
              <a:latin typeface="Garamond" panose="02020404030301010803"/>
              <a:ea typeface="+mn-lt"/>
              <a:cs typeface="+mn-lt"/>
            </a:endParaRPr>
          </a:p>
          <a:p>
            <a:r>
              <a:rPr lang="en-US" sz="2000" dirty="0">
                <a:latin typeface="Arial Nova"/>
                <a:ea typeface="+mn-lt"/>
                <a:cs typeface="+mn-lt"/>
              </a:rPr>
              <a:t> is held every month with various topics each month; a speaker is followed by fellowship for questions, answers, discussions.  David and James have worked hard to provide a wide variety of topics and active discussions.  There has been an increase in attendance and greater participation by the fellowship. In the coming year, the forum looks forward to a greater variety of topics. We would like to invite guest speakers to share their unique experiences as they share their strengths and hope for recovery. Are you willing to share on a recovery topic of your choice? Contact</a:t>
            </a:r>
            <a:r>
              <a:rPr lang="en-US" sz="2000" b="1" dirty="0">
                <a:latin typeface="Arial Nova"/>
                <a:ea typeface="+mn-lt"/>
                <a:cs typeface="+mn-lt"/>
              </a:rPr>
              <a:t> </a:t>
            </a:r>
            <a:r>
              <a:rPr lang="en-US" sz="2000" b="1" i="1" dirty="0">
                <a:latin typeface="Arial Nova"/>
                <a:ea typeface="+mn-lt"/>
                <a:cs typeface="+mn-lt"/>
              </a:rPr>
              <a:t>Comm@CoDA.org  subject line Fellowship Forum</a:t>
            </a:r>
            <a:endParaRPr lang="en-US" sz="2000" b="1" dirty="0">
              <a:latin typeface="Arial Nova"/>
              <a:ea typeface="+mn-lt"/>
              <a:cs typeface="+mn-lt"/>
            </a:endParaRPr>
          </a:p>
          <a:p>
            <a:r>
              <a:rPr lang="en-US" sz="2000" dirty="0">
                <a:latin typeface="Arial Nova"/>
                <a:ea typeface="+mn-lt"/>
                <a:cs typeface="+mn-lt"/>
              </a:rPr>
              <a:t>If you are interested in joining us as we continue the journey of recovery, the forum is the last Saturday of the month, every month; for more information, use this link</a:t>
            </a:r>
            <a:r>
              <a:rPr lang="en-US" sz="2000" i="1" dirty="0">
                <a:latin typeface="Arial Nova"/>
                <a:ea typeface="+mn-lt"/>
                <a:cs typeface="+mn-lt"/>
              </a:rPr>
              <a:t>:</a:t>
            </a:r>
            <a:r>
              <a:rPr lang="en-US" sz="2000" b="1" i="1" dirty="0">
                <a:solidFill>
                  <a:srgbClr val="002060"/>
                </a:solidFill>
                <a:latin typeface="Arial Nova"/>
                <a:ea typeface="+mn-lt"/>
                <a:cs typeface="+mn-lt"/>
              </a:rPr>
              <a:t> </a:t>
            </a:r>
            <a:r>
              <a:rPr lang="en-US" sz="2000" b="1" i="1" dirty="0">
                <a:solidFill>
                  <a:srgbClr val="002060"/>
                </a:solidFill>
                <a:latin typeface="Arial Nova"/>
                <a:ea typeface="+mn-lt"/>
                <a:cs typeface="+mn-lt"/>
                <a:hlinkClick r:id="rId6">
                  <a:extLst>
                    <a:ext uri="{A12FA001-AC4F-418D-AE19-62706E023703}">
                      <ahyp:hlinkClr xmlns:ahyp="http://schemas.microsoft.com/office/drawing/2018/hyperlinkcolor" val="tx"/>
                    </a:ext>
                  </a:extLst>
                </a:hlinkClick>
              </a:rPr>
              <a:t>https://coda.org/meeting-materials/coda-fellowship-forum/</a:t>
            </a:r>
            <a:endParaRPr lang="en-US" sz="2000" b="1" i="1">
              <a:solidFill>
                <a:srgbClr val="002060"/>
              </a:solidFill>
              <a:latin typeface="Arial Nova"/>
              <a:ea typeface="+mn-lt"/>
              <a:cs typeface="+mn-lt"/>
            </a:endParaRPr>
          </a:p>
          <a:p>
            <a:pPr marL="285750" indent="-285750">
              <a:spcBef>
                <a:spcPct val="20000"/>
              </a:spcBef>
              <a:spcAft>
                <a:spcPts val="600"/>
              </a:spcAft>
              <a:buFont typeface="Arial"/>
              <a:buChar char="•"/>
            </a:pPr>
            <a:endParaRPr lang="en-US" sz="2000" dirty="0">
              <a:ea typeface="+mn-lt"/>
              <a:cs typeface="+mn-lt"/>
            </a:endParaRPr>
          </a:p>
          <a:p>
            <a:pPr algn="l"/>
            <a:endParaRPr lang="en-US" dirty="0"/>
          </a:p>
        </p:txBody>
      </p:sp>
      <p:pic>
        <p:nvPicPr>
          <p:cNvPr id="4" name="Picture 11" descr="Woman in a video call">
            <a:extLst>
              <a:ext uri="{FF2B5EF4-FFF2-40B4-BE49-F238E27FC236}">
                <a16:creationId xmlns:a16="http://schemas.microsoft.com/office/drawing/2014/main" id="{B102751A-A88E-5CE7-7FB3-7C5A1ADD22B1}"/>
              </a:ext>
            </a:extLst>
          </p:cNvPr>
          <p:cNvPicPr>
            <a:picLocks noChangeAspect="1"/>
          </p:cNvPicPr>
          <p:nvPr/>
        </p:nvPicPr>
        <p:blipFill>
          <a:blip r:embed="rId7"/>
          <a:stretch>
            <a:fillRect/>
          </a:stretch>
        </p:blipFill>
        <p:spPr>
          <a:xfrm>
            <a:off x="9309100" y="2654300"/>
            <a:ext cx="2324100" cy="1549400"/>
          </a:xfrm>
          <a:prstGeom prst="rect">
            <a:avLst/>
          </a:prstGeom>
        </p:spPr>
      </p:pic>
      <p:pic>
        <p:nvPicPr>
          <p:cNvPr id="8" name="Picture 16" descr="Hand giving the thumbs up sign">
            <a:extLst>
              <a:ext uri="{FF2B5EF4-FFF2-40B4-BE49-F238E27FC236}">
                <a16:creationId xmlns:a16="http://schemas.microsoft.com/office/drawing/2014/main" id="{B3CF2882-55D7-8D06-6756-C5484EBACEF6}"/>
              </a:ext>
            </a:extLst>
          </p:cNvPr>
          <p:cNvPicPr>
            <a:picLocks noChangeAspect="1"/>
          </p:cNvPicPr>
          <p:nvPr/>
        </p:nvPicPr>
        <p:blipFill>
          <a:blip r:embed="rId8"/>
          <a:stretch>
            <a:fillRect/>
          </a:stretch>
        </p:blipFill>
        <p:spPr>
          <a:xfrm>
            <a:off x="677056" y="2762562"/>
            <a:ext cx="1931233" cy="1445303"/>
          </a:xfrm>
          <a:prstGeom prst="rect">
            <a:avLst/>
          </a:prstGeom>
        </p:spPr>
      </p:pic>
    </p:spTree>
    <p:extLst>
      <p:ext uri="{BB962C8B-B14F-4D97-AF65-F5344CB8AC3E}">
        <p14:creationId xmlns:p14="http://schemas.microsoft.com/office/powerpoint/2010/main" val="3256375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241DC97D-315A-CCA8-6F17-8007D018F564}"/>
              </a:ext>
            </a:extLst>
          </p:cNvPr>
          <p:cNvPicPr>
            <a:picLocks noChangeAspect="1"/>
          </p:cNvPicPr>
          <p:nvPr/>
        </p:nvPicPr>
        <p:blipFill>
          <a:blip r:embed="rId2"/>
          <a:stretch>
            <a:fillRect/>
          </a:stretch>
        </p:blipFill>
        <p:spPr>
          <a:xfrm>
            <a:off x="679938" y="638995"/>
            <a:ext cx="1934308" cy="1383149"/>
          </a:xfrm>
          <a:prstGeom prst="rect">
            <a:avLst/>
          </a:prstGeom>
        </p:spPr>
      </p:pic>
      <p:pic>
        <p:nvPicPr>
          <p:cNvPr id="5" name="Picture 7" descr="A picture containing person, indoor&#10;&#10;Description automatically generated">
            <a:extLst>
              <a:ext uri="{FF2B5EF4-FFF2-40B4-BE49-F238E27FC236}">
                <a16:creationId xmlns:a16="http://schemas.microsoft.com/office/drawing/2014/main" id="{3C7AE731-6279-6A5B-1204-F830E41F633B}"/>
              </a:ext>
            </a:extLst>
          </p:cNvPr>
          <p:cNvPicPr>
            <a:picLocks noChangeAspect="1"/>
          </p:cNvPicPr>
          <p:nvPr/>
        </p:nvPicPr>
        <p:blipFill>
          <a:blip r:embed="rId3"/>
          <a:stretch>
            <a:fillRect/>
          </a:stretch>
        </p:blipFill>
        <p:spPr>
          <a:xfrm>
            <a:off x="9554307" y="627094"/>
            <a:ext cx="2028093" cy="1371782"/>
          </a:xfrm>
          <a:prstGeom prst="rect">
            <a:avLst/>
          </a:prstGeom>
        </p:spPr>
      </p:pic>
      <p:pic>
        <p:nvPicPr>
          <p:cNvPr id="7" name="Picture 6" descr="A picture containing electronics, camera&#10;&#10;Description automatically generated">
            <a:extLst>
              <a:ext uri="{FF2B5EF4-FFF2-40B4-BE49-F238E27FC236}">
                <a16:creationId xmlns:a16="http://schemas.microsoft.com/office/drawing/2014/main" id="{AC183AEF-3F6E-DC08-8E6D-293E4B6A2A0C}"/>
              </a:ext>
            </a:extLst>
          </p:cNvPr>
          <p:cNvPicPr>
            <a:picLocks noChangeAspect="1"/>
          </p:cNvPicPr>
          <p:nvPr/>
        </p:nvPicPr>
        <p:blipFill>
          <a:blip r:embed="rId4"/>
          <a:stretch>
            <a:fillRect/>
          </a:stretch>
        </p:blipFill>
        <p:spPr>
          <a:xfrm>
            <a:off x="550985" y="4680814"/>
            <a:ext cx="2192217" cy="1524000"/>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BEF16BBF-8847-437D-5BC0-8D12E2BB0D4D}"/>
              </a:ext>
            </a:extLst>
          </p:cNvPr>
          <p:cNvPicPr>
            <a:picLocks noChangeAspect="1"/>
          </p:cNvPicPr>
          <p:nvPr/>
        </p:nvPicPr>
        <p:blipFill>
          <a:blip r:embed="rId5"/>
          <a:stretch>
            <a:fillRect/>
          </a:stretch>
        </p:blipFill>
        <p:spPr>
          <a:xfrm>
            <a:off x="9554307" y="4519245"/>
            <a:ext cx="1969477" cy="1570893"/>
          </a:xfrm>
          <a:prstGeom prst="rect">
            <a:avLst/>
          </a:prstGeom>
        </p:spPr>
      </p:pic>
      <p:sp>
        <p:nvSpPr>
          <p:cNvPr id="10" name="TextBox 9">
            <a:extLst>
              <a:ext uri="{FF2B5EF4-FFF2-40B4-BE49-F238E27FC236}">
                <a16:creationId xmlns:a16="http://schemas.microsoft.com/office/drawing/2014/main" id="{876EFE96-770F-A291-CC56-27A7F1BEAA76}"/>
              </a:ext>
            </a:extLst>
          </p:cNvPr>
          <p:cNvSpPr txBox="1"/>
          <p:nvPr/>
        </p:nvSpPr>
        <p:spPr>
          <a:xfrm>
            <a:off x="2614246" y="517769"/>
            <a:ext cx="6943969" cy="71096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dirty="0">
              <a:latin typeface="Arial Nova"/>
              <a:ea typeface="+mn-lt"/>
              <a:cs typeface="+mn-lt"/>
            </a:endParaRPr>
          </a:p>
          <a:p>
            <a:pPr algn="ctr"/>
            <a:r>
              <a:rPr lang="en-US" sz="2000" b="1" dirty="0">
                <a:latin typeface="Arial Nova"/>
                <a:ea typeface="+mn-lt"/>
                <a:cs typeface="+mn-lt"/>
              </a:rPr>
              <a:t>The CET and C-phone teams</a:t>
            </a:r>
            <a:r>
              <a:rPr lang="en-US" sz="2000" dirty="0">
                <a:latin typeface="Arial Nova"/>
                <a:ea typeface="+mn-lt"/>
                <a:cs typeface="+mn-lt"/>
              </a:rPr>
              <a:t> </a:t>
            </a:r>
            <a:endParaRPr lang="en-US">
              <a:latin typeface="Garamond" panose="02020404030301010803"/>
              <a:ea typeface="+mn-lt"/>
              <a:cs typeface="+mn-lt"/>
            </a:endParaRPr>
          </a:p>
          <a:p>
            <a:pPr algn="ctr"/>
            <a:endParaRPr lang="en-US" sz="2000" dirty="0">
              <a:latin typeface="Arial Nova"/>
              <a:ea typeface="+mn-lt"/>
              <a:cs typeface="+mn-lt"/>
            </a:endParaRPr>
          </a:p>
          <a:p>
            <a:r>
              <a:rPr lang="en-US" sz="2000" dirty="0">
                <a:latin typeface="Arial Nova"/>
                <a:ea typeface="+mn-lt"/>
                <a:cs typeface="+mn-lt"/>
              </a:rPr>
              <a:t>have worked hard this past year, answering calls and emails from the fellowship.  They answer questions such as ‘where can I find a meeting’, to ‘I am new, what do I do?’ to ‘I need a sponsor’, and anything in between!  The committee fields calls and emails from members reporting issues in meetings and unhealthy meeting atmospheres. The response time is normally just 24 hours, and we do our best to help or get them to the people who can.  The email team has answered 943 emails in quarters 3 and 4 of 2021 and the first two quarters of 2022. Approximately 463 phones calls have been returned by the phone team this year.  To email the team: </a:t>
            </a:r>
            <a:r>
              <a:rPr lang="en-US" sz="2000" b="1" i="1" u="sng" dirty="0">
                <a:solidFill>
                  <a:srgbClr val="002060"/>
                </a:solidFill>
                <a:latin typeface="Arial Nova"/>
                <a:ea typeface="+mn-lt"/>
                <a:cs typeface="+mn-lt"/>
                <a:hlinkClick r:id="rId6">
                  <a:extLst>
                    <a:ext uri="{A12FA001-AC4F-418D-AE19-62706E023703}">
                      <ahyp:hlinkClr xmlns:ahyp="http://schemas.microsoft.com/office/drawing/2018/hyperlinkcolor" val="tx"/>
                    </a:ext>
                  </a:extLst>
                </a:hlinkClick>
              </a:rPr>
              <a:t>info@coda.org</a:t>
            </a:r>
            <a:r>
              <a:rPr lang="en-US" sz="2000" b="1" i="1" dirty="0">
                <a:solidFill>
                  <a:srgbClr val="002060"/>
                </a:solidFill>
                <a:latin typeface="Arial Nova"/>
                <a:ea typeface="+mn-lt"/>
                <a:cs typeface="+mn-lt"/>
              </a:rPr>
              <a:t>.</a:t>
            </a:r>
            <a:r>
              <a:rPr lang="en-US" sz="2000" dirty="0">
                <a:latin typeface="Arial Nova"/>
                <a:ea typeface="+mn-lt"/>
                <a:cs typeface="+mn-lt"/>
              </a:rPr>
              <a:t> To call and leave a message:</a:t>
            </a:r>
            <a:endParaRPr lang="en-US"/>
          </a:p>
          <a:p>
            <a:pPr marL="285750" indent="-285750">
              <a:buFont typeface="Symbol"/>
              <a:buChar char="•"/>
            </a:pPr>
            <a:r>
              <a:rPr lang="en-US" sz="2000" b="1" u="sng" dirty="0">
                <a:solidFill>
                  <a:srgbClr val="002060"/>
                </a:solidFill>
                <a:latin typeface="Arial Nova"/>
                <a:ea typeface="+mn-lt"/>
                <a:cs typeface="+mn-lt"/>
                <a:hlinkClick r:id="rId7">
                  <a:extLst>
                    <a:ext uri="{A12FA001-AC4F-418D-AE19-62706E023703}">
                      <ahyp:hlinkClr xmlns:ahyp="http://schemas.microsoft.com/office/drawing/2018/hyperlinkcolor" val="tx"/>
                    </a:ext>
                  </a:extLst>
                </a:hlinkClick>
              </a:rPr>
              <a:t>+1 (602) 277-7991</a:t>
            </a:r>
            <a:r>
              <a:rPr lang="en-US" sz="2000" b="1" dirty="0">
                <a:solidFill>
                  <a:srgbClr val="002060"/>
                </a:solidFill>
                <a:latin typeface="Arial Nova"/>
                <a:ea typeface="+mn-lt"/>
                <a:cs typeface="+mn-lt"/>
              </a:rPr>
              <a:t> (AZ)</a:t>
            </a:r>
          </a:p>
          <a:p>
            <a:pPr marL="285750" indent="-285750">
              <a:buFont typeface="Symbol"/>
              <a:buChar char="•"/>
            </a:pPr>
            <a:r>
              <a:rPr lang="en-US" sz="2000" b="1" u="sng" dirty="0">
                <a:solidFill>
                  <a:srgbClr val="002060"/>
                </a:solidFill>
                <a:latin typeface="Arial Nova"/>
                <a:ea typeface="+mn-lt"/>
                <a:cs typeface="+mn-lt"/>
                <a:hlinkClick r:id="rId8">
                  <a:extLst>
                    <a:ext uri="{A12FA001-AC4F-418D-AE19-62706E023703}">
                      <ahyp:hlinkClr xmlns:ahyp="http://schemas.microsoft.com/office/drawing/2018/hyperlinkcolor" val="tx"/>
                    </a:ext>
                  </a:extLst>
                </a:hlinkClick>
              </a:rPr>
              <a:t>+1 (888) 444-2359 (Toll Free)</a:t>
            </a:r>
            <a:endParaRPr lang="en-US" sz="2000" b="1" dirty="0">
              <a:solidFill>
                <a:srgbClr val="002060"/>
              </a:solidFill>
              <a:latin typeface="Arial Nova"/>
              <a:ea typeface="+mn-lt"/>
              <a:cs typeface="+mn-lt"/>
            </a:endParaRPr>
          </a:p>
          <a:p>
            <a:pPr marL="285750" indent="-285750">
              <a:buFont typeface="Symbol"/>
              <a:buChar char="•"/>
            </a:pPr>
            <a:r>
              <a:rPr lang="en-US" sz="2000" b="1" u="sng" dirty="0">
                <a:solidFill>
                  <a:srgbClr val="002060"/>
                </a:solidFill>
                <a:latin typeface="Arial Nova"/>
                <a:ea typeface="+mn-lt"/>
                <a:cs typeface="+mn-lt"/>
                <a:hlinkClick r:id="rId9">
                  <a:extLst>
                    <a:ext uri="{A12FA001-AC4F-418D-AE19-62706E023703}">
                      <ahyp:hlinkClr xmlns:ahyp="http://schemas.microsoft.com/office/drawing/2018/hyperlinkcolor" val="tx"/>
                    </a:ext>
                  </a:extLst>
                </a:hlinkClick>
              </a:rPr>
              <a:t>+1 (888) 444-2379 (Spanish)</a:t>
            </a:r>
            <a:endParaRPr lang="en-US" sz="2000" b="1" dirty="0">
              <a:solidFill>
                <a:srgbClr val="002060"/>
              </a:solidFill>
              <a:latin typeface="Arial Nova"/>
              <a:ea typeface="+mn-lt"/>
              <a:cs typeface="+mn-lt"/>
            </a:endParaRPr>
          </a:p>
          <a:p>
            <a:pPr algn="ctr">
              <a:spcBef>
                <a:spcPct val="20000"/>
              </a:spcBef>
              <a:spcAft>
                <a:spcPts val="600"/>
              </a:spcAft>
            </a:pPr>
            <a:endParaRPr lang="en-US" sz="2000" b="1" dirty="0">
              <a:latin typeface="Arial Nova"/>
              <a:ea typeface="+mn-lt"/>
              <a:cs typeface="+mn-lt"/>
            </a:endParaRPr>
          </a:p>
          <a:p>
            <a:pPr>
              <a:buFont typeface="Arial"/>
              <a:buChar char="•"/>
            </a:pPr>
            <a:endParaRPr lang="en-US" sz="2000" b="1" i="1" dirty="0">
              <a:latin typeface="Arial Nova"/>
              <a:ea typeface="+mn-lt"/>
              <a:cs typeface="+mn-lt"/>
            </a:endParaRPr>
          </a:p>
          <a:p>
            <a:pPr marL="285750" indent="-285750">
              <a:spcBef>
                <a:spcPct val="20000"/>
              </a:spcBef>
              <a:spcAft>
                <a:spcPts val="600"/>
              </a:spcAft>
              <a:buFont typeface="Arial"/>
              <a:buChar char="•"/>
            </a:pPr>
            <a:endParaRPr lang="en-US" sz="2000" dirty="0">
              <a:ea typeface="+mn-lt"/>
              <a:cs typeface="+mn-lt"/>
            </a:endParaRPr>
          </a:p>
          <a:p>
            <a:pPr algn="l"/>
            <a:endParaRPr lang="en-US" dirty="0"/>
          </a:p>
        </p:txBody>
      </p:sp>
      <p:pic>
        <p:nvPicPr>
          <p:cNvPr id="4" name="Picture 11" descr="Woman in a video call">
            <a:extLst>
              <a:ext uri="{FF2B5EF4-FFF2-40B4-BE49-F238E27FC236}">
                <a16:creationId xmlns:a16="http://schemas.microsoft.com/office/drawing/2014/main" id="{D408123E-2FB3-C894-A1E8-DC044441FAB3}"/>
              </a:ext>
            </a:extLst>
          </p:cNvPr>
          <p:cNvPicPr>
            <a:picLocks noChangeAspect="1"/>
          </p:cNvPicPr>
          <p:nvPr/>
        </p:nvPicPr>
        <p:blipFill>
          <a:blip r:embed="rId10"/>
          <a:stretch>
            <a:fillRect/>
          </a:stretch>
        </p:blipFill>
        <p:spPr>
          <a:xfrm>
            <a:off x="9550400" y="2514600"/>
            <a:ext cx="2032000" cy="1549400"/>
          </a:xfrm>
          <a:prstGeom prst="rect">
            <a:avLst/>
          </a:prstGeom>
        </p:spPr>
      </p:pic>
      <p:pic>
        <p:nvPicPr>
          <p:cNvPr id="8" name="Picture 16" descr="Hand giving the thumbs up sign">
            <a:extLst>
              <a:ext uri="{FF2B5EF4-FFF2-40B4-BE49-F238E27FC236}">
                <a16:creationId xmlns:a16="http://schemas.microsoft.com/office/drawing/2014/main" id="{844ABDF9-F4B2-CF8C-223A-8A25E8D6BE1E}"/>
              </a:ext>
            </a:extLst>
          </p:cNvPr>
          <p:cNvPicPr>
            <a:picLocks noChangeAspect="1"/>
          </p:cNvPicPr>
          <p:nvPr/>
        </p:nvPicPr>
        <p:blipFill>
          <a:blip r:embed="rId11"/>
          <a:stretch>
            <a:fillRect/>
          </a:stretch>
        </p:blipFill>
        <p:spPr>
          <a:xfrm>
            <a:off x="602105" y="2625152"/>
            <a:ext cx="1931233" cy="1445303"/>
          </a:xfrm>
          <a:prstGeom prst="rect">
            <a:avLst/>
          </a:prstGeom>
        </p:spPr>
      </p:pic>
    </p:spTree>
    <p:extLst>
      <p:ext uri="{BB962C8B-B14F-4D97-AF65-F5344CB8AC3E}">
        <p14:creationId xmlns:p14="http://schemas.microsoft.com/office/powerpoint/2010/main" val="3260604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241DC97D-315A-CCA8-6F17-8007D018F564}"/>
              </a:ext>
            </a:extLst>
          </p:cNvPr>
          <p:cNvPicPr>
            <a:picLocks noChangeAspect="1"/>
          </p:cNvPicPr>
          <p:nvPr/>
        </p:nvPicPr>
        <p:blipFill>
          <a:blip r:embed="rId2"/>
          <a:stretch>
            <a:fillRect/>
          </a:stretch>
        </p:blipFill>
        <p:spPr>
          <a:xfrm>
            <a:off x="679938" y="638995"/>
            <a:ext cx="1934308" cy="1383149"/>
          </a:xfrm>
          <a:prstGeom prst="rect">
            <a:avLst/>
          </a:prstGeom>
        </p:spPr>
      </p:pic>
      <p:pic>
        <p:nvPicPr>
          <p:cNvPr id="5" name="Picture 7" descr="A picture containing person, indoor&#10;&#10;Description automatically generated">
            <a:extLst>
              <a:ext uri="{FF2B5EF4-FFF2-40B4-BE49-F238E27FC236}">
                <a16:creationId xmlns:a16="http://schemas.microsoft.com/office/drawing/2014/main" id="{3C7AE731-6279-6A5B-1204-F830E41F633B}"/>
              </a:ext>
            </a:extLst>
          </p:cNvPr>
          <p:cNvPicPr>
            <a:picLocks noChangeAspect="1"/>
          </p:cNvPicPr>
          <p:nvPr/>
        </p:nvPicPr>
        <p:blipFill>
          <a:blip r:embed="rId3"/>
          <a:stretch>
            <a:fillRect/>
          </a:stretch>
        </p:blipFill>
        <p:spPr>
          <a:xfrm>
            <a:off x="9554307" y="627094"/>
            <a:ext cx="2028093" cy="1371782"/>
          </a:xfrm>
          <a:prstGeom prst="rect">
            <a:avLst/>
          </a:prstGeom>
        </p:spPr>
      </p:pic>
      <p:pic>
        <p:nvPicPr>
          <p:cNvPr id="7" name="Picture 6" descr="A picture containing electronics, camera&#10;&#10;Description automatically generated">
            <a:extLst>
              <a:ext uri="{FF2B5EF4-FFF2-40B4-BE49-F238E27FC236}">
                <a16:creationId xmlns:a16="http://schemas.microsoft.com/office/drawing/2014/main" id="{AC183AEF-3F6E-DC08-8E6D-293E4B6A2A0C}"/>
              </a:ext>
            </a:extLst>
          </p:cNvPr>
          <p:cNvPicPr>
            <a:picLocks noChangeAspect="1"/>
          </p:cNvPicPr>
          <p:nvPr/>
        </p:nvPicPr>
        <p:blipFill>
          <a:blip r:embed="rId4"/>
          <a:stretch>
            <a:fillRect/>
          </a:stretch>
        </p:blipFill>
        <p:spPr>
          <a:xfrm>
            <a:off x="550985" y="4680814"/>
            <a:ext cx="2192217" cy="1524000"/>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BEF16BBF-8847-437D-5BC0-8D12E2BB0D4D}"/>
              </a:ext>
            </a:extLst>
          </p:cNvPr>
          <p:cNvPicPr>
            <a:picLocks noChangeAspect="1"/>
          </p:cNvPicPr>
          <p:nvPr/>
        </p:nvPicPr>
        <p:blipFill>
          <a:blip r:embed="rId5"/>
          <a:stretch>
            <a:fillRect/>
          </a:stretch>
        </p:blipFill>
        <p:spPr>
          <a:xfrm>
            <a:off x="9554307" y="4519245"/>
            <a:ext cx="1969477" cy="1570893"/>
          </a:xfrm>
          <a:prstGeom prst="rect">
            <a:avLst/>
          </a:prstGeom>
        </p:spPr>
      </p:pic>
      <p:sp>
        <p:nvSpPr>
          <p:cNvPr id="10" name="TextBox 9">
            <a:extLst>
              <a:ext uri="{FF2B5EF4-FFF2-40B4-BE49-F238E27FC236}">
                <a16:creationId xmlns:a16="http://schemas.microsoft.com/office/drawing/2014/main" id="{876EFE96-770F-A291-CC56-27A7F1BEAA76}"/>
              </a:ext>
            </a:extLst>
          </p:cNvPr>
          <p:cNvSpPr txBox="1"/>
          <p:nvPr/>
        </p:nvSpPr>
        <p:spPr>
          <a:xfrm>
            <a:off x="2626946" y="517769"/>
            <a:ext cx="6931269" cy="6026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b="1" dirty="0">
              <a:latin typeface="Arial Nova"/>
              <a:ea typeface="+mn-lt"/>
              <a:cs typeface="+mn-lt"/>
            </a:endParaRPr>
          </a:p>
          <a:p>
            <a:pPr algn="ctr"/>
            <a:r>
              <a:rPr lang="en-US" sz="2000" b="1" dirty="0">
                <a:latin typeface="Arial Nova"/>
                <a:ea typeface="+mn-lt"/>
                <a:cs typeface="+mn-lt"/>
              </a:rPr>
              <a:t>AVM (Audio/Visual/Media)</a:t>
            </a:r>
            <a:endParaRPr lang="en-US" sz="2000" dirty="0">
              <a:latin typeface="Arial Nova"/>
              <a:ea typeface="+mn-lt"/>
              <a:cs typeface="+mn-lt"/>
            </a:endParaRPr>
          </a:p>
          <a:p>
            <a:pPr algn="ctr"/>
            <a:endParaRPr lang="en-US" sz="2000" b="1" dirty="0">
              <a:latin typeface="Arial Nova"/>
              <a:ea typeface="+mn-lt"/>
              <a:cs typeface="+mn-lt"/>
            </a:endParaRPr>
          </a:p>
          <a:p>
            <a:r>
              <a:rPr lang="en-US" sz="2000" dirty="0">
                <a:latin typeface="Arial Nova"/>
                <a:ea typeface="+mn-lt"/>
                <a:cs typeface="+mn-lt"/>
              </a:rPr>
              <a:t>This team began after a motion at CSC made clear that it is okay to have video presentations on the </a:t>
            </a:r>
            <a:r>
              <a:rPr lang="en-US" sz="2000" dirty="0" err="1">
                <a:latin typeface="Arial Nova"/>
                <a:ea typeface="+mn-lt"/>
                <a:cs typeface="+mn-lt"/>
              </a:rPr>
              <a:t>CoDA</a:t>
            </a:r>
            <a:r>
              <a:rPr lang="en-US" sz="2000" dirty="0">
                <a:latin typeface="Arial Nova"/>
                <a:ea typeface="+mn-lt"/>
                <a:cs typeface="+mn-lt"/>
              </a:rPr>
              <a:t> YouTube channel.  It originally was planned to get videos and audios from the various intergroups and Voting Entities and have them uploaded to the YouTube channel.  The </a:t>
            </a:r>
            <a:r>
              <a:rPr lang="en-US" sz="2000" dirty="0" err="1">
                <a:latin typeface="Arial Nova"/>
                <a:ea typeface="+mn-lt"/>
                <a:cs typeface="+mn-lt"/>
              </a:rPr>
              <a:t>CoDA</a:t>
            </a:r>
            <a:r>
              <a:rPr lang="en-US" sz="2000" dirty="0">
                <a:latin typeface="Arial Nova"/>
                <a:ea typeface="+mn-lt"/>
                <a:cs typeface="+mn-lt"/>
              </a:rPr>
              <a:t> board began doing this with the help of a fellowship service worker, so we have had to re-think the idea.  We are looking for ideas and volunteers for this project.  If you have any ideas you’d like to suggest, please email </a:t>
            </a:r>
            <a:r>
              <a:rPr lang="en-US" sz="2000" u="sng" dirty="0">
                <a:latin typeface="Arial Nova"/>
                <a:ea typeface="+mn-lt"/>
                <a:cs typeface="+mn-lt"/>
                <a:hlinkClick r:id="rId6"/>
              </a:rPr>
              <a:t>comm@coda.org</a:t>
            </a:r>
            <a:r>
              <a:rPr lang="en-US" sz="2000" dirty="0">
                <a:latin typeface="Arial Nova"/>
                <a:ea typeface="+mn-lt"/>
                <a:cs typeface="+mn-lt"/>
              </a:rPr>
              <a:t>.  For instance, would you like to create a podcast and facilitate it?  Any other ideas??</a:t>
            </a:r>
          </a:p>
          <a:p>
            <a:pPr algn="ctr">
              <a:spcBef>
                <a:spcPct val="20000"/>
              </a:spcBef>
              <a:spcAft>
                <a:spcPts val="600"/>
              </a:spcAft>
            </a:pPr>
            <a:endParaRPr lang="en-US" sz="2800" b="1" dirty="0">
              <a:ea typeface="+mn-lt"/>
              <a:cs typeface="+mn-lt"/>
            </a:endParaRPr>
          </a:p>
          <a:p>
            <a:pPr>
              <a:buFont typeface="Arial"/>
              <a:buChar char="•"/>
            </a:pPr>
            <a:endParaRPr lang="en-US" sz="2000" b="1" i="1" dirty="0">
              <a:ea typeface="+mn-lt"/>
              <a:cs typeface="+mn-lt"/>
            </a:endParaRPr>
          </a:p>
          <a:p>
            <a:pPr marL="285750" indent="-285750">
              <a:spcBef>
                <a:spcPct val="20000"/>
              </a:spcBef>
              <a:spcAft>
                <a:spcPts val="600"/>
              </a:spcAft>
              <a:buFont typeface="Arial"/>
              <a:buChar char="•"/>
            </a:pPr>
            <a:endParaRPr lang="en-US" sz="2000" dirty="0">
              <a:ea typeface="+mn-lt"/>
              <a:cs typeface="+mn-lt"/>
            </a:endParaRPr>
          </a:p>
          <a:p>
            <a:pPr algn="l"/>
            <a:endParaRPr lang="en-US" dirty="0"/>
          </a:p>
        </p:txBody>
      </p:sp>
      <p:pic>
        <p:nvPicPr>
          <p:cNvPr id="4" name="Picture 11" descr="Woman in a video call">
            <a:extLst>
              <a:ext uri="{FF2B5EF4-FFF2-40B4-BE49-F238E27FC236}">
                <a16:creationId xmlns:a16="http://schemas.microsoft.com/office/drawing/2014/main" id="{478B88FC-53A6-FC96-C296-351EBAC68DE0}"/>
              </a:ext>
            </a:extLst>
          </p:cNvPr>
          <p:cNvPicPr>
            <a:picLocks noChangeAspect="1"/>
          </p:cNvPicPr>
          <p:nvPr/>
        </p:nvPicPr>
        <p:blipFill>
          <a:blip r:embed="rId7"/>
          <a:stretch>
            <a:fillRect/>
          </a:stretch>
        </p:blipFill>
        <p:spPr>
          <a:xfrm>
            <a:off x="9550400" y="2514600"/>
            <a:ext cx="2032000" cy="1549400"/>
          </a:xfrm>
          <a:prstGeom prst="rect">
            <a:avLst/>
          </a:prstGeom>
        </p:spPr>
      </p:pic>
    </p:spTree>
    <p:extLst>
      <p:ext uri="{BB962C8B-B14F-4D97-AF65-F5344CB8AC3E}">
        <p14:creationId xmlns:p14="http://schemas.microsoft.com/office/powerpoint/2010/main" val="123123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on a table&#10;&#10;Description automatically generated">
            <a:extLst>
              <a:ext uri="{FF2B5EF4-FFF2-40B4-BE49-F238E27FC236}">
                <a16:creationId xmlns:a16="http://schemas.microsoft.com/office/drawing/2014/main" id="{241DC97D-315A-CCA8-6F17-8007D018F564}"/>
              </a:ext>
            </a:extLst>
          </p:cNvPr>
          <p:cNvPicPr>
            <a:picLocks noChangeAspect="1"/>
          </p:cNvPicPr>
          <p:nvPr/>
        </p:nvPicPr>
        <p:blipFill>
          <a:blip r:embed="rId2"/>
          <a:stretch>
            <a:fillRect/>
          </a:stretch>
        </p:blipFill>
        <p:spPr>
          <a:xfrm>
            <a:off x="679938" y="638995"/>
            <a:ext cx="1934308" cy="1383149"/>
          </a:xfrm>
          <a:prstGeom prst="rect">
            <a:avLst/>
          </a:prstGeom>
        </p:spPr>
      </p:pic>
      <p:pic>
        <p:nvPicPr>
          <p:cNvPr id="5" name="Picture 7" descr="A picture containing person, indoor&#10;&#10;Description automatically generated">
            <a:extLst>
              <a:ext uri="{FF2B5EF4-FFF2-40B4-BE49-F238E27FC236}">
                <a16:creationId xmlns:a16="http://schemas.microsoft.com/office/drawing/2014/main" id="{3C7AE731-6279-6A5B-1204-F830E41F633B}"/>
              </a:ext>
            </a:extLst>
          </p:cNvPr>
          <p:cNvPicPr>
            <a:picLocks noChangeAspect="1"/>
          </p:cNvPicPr>
          <p:nvPr/>
        </p:nvPicPr>
        <p:blipFill>
          <a:blip r:embed="rId3"/>
          <a:stretch>
            <a:fillRect/>
          </a:stretch>
        </p:blipFill>
        <p:spPr>
          <a:xfrm>
            <a:off x="9554307" y="627094"/>
            <a:ext cx="2028093" cy="1371782"/>
          </a:xfrm>
          <a:prstGeom prst="rect">
            <a:avLst/>
          </a:prstGeom>
        </p:spPr>
      </p:pic>
      <p:pic>
        <p:nvPicPr>
          <p:cNvPr id="7" name="Picture 6" descr="A picture containing electronics, camera&#10;&#10;Description automatically generated">
            <a:extLst>
              <a:ext uri="{FF2B5EF4-FFF2-40B4-BE49-F238E27FC236}">
                <a16:creationId xmlns:a16="http://schemas.microsoft.com/office/drawing/2014/main" id="{AC183AEF-3F6E-DC08-8E6D-293E4B6A2A0C}"/>
              </a:ext>
            </a:extLst>
          </p:cNvPr>
          <p:cNvPicPr>
            <a:picLocks noChangeAspect="1"/>
          </p:cNvPicPr>
          <p:nvPr/>
        </p:nvPicPr>
        <p:blipFill>
          <a:blip r:embed="rId4"/>
          <a:stretch>
            <a:fillRect/>
          </a:stretch>
        </p:blipFill>
        <p:spPr>
          <a:xfrm>
            <a:off x="550985" y="4680814"/>
            <a:ext cx="2192217" cy="1524000"/>
          </a:xfrm>
          <a:prstGeom prst="rect">
            <a:avLst/>
          </a:prstGeom>
        </p:spPr>
      </p:pic>
      <p:pic>
        <p:nvPicPr>
          <p:cNvPr id="9" name="Picture 9" descr="A picture containing shape&#10;&#10;Description automatically generated">
            <a:extLst>
              <a:ext uri="{FF2B5EF4-FFF2-40B4-BE49-F238E27FC236}">
                <a16:creationId xmlns:a16="http://schemas.microsoft.com/office/drawing/2014/main" id="{BEF16BBF-8847-437D-5BC0-8D12E2BB0D4D}"/>
              </a:ext>
            </a:extLst>
          </p:cNvPr>
          <p:cNvPicPr>
            <a:picLocks noChangeAspect="1"/>
          </p:cNvPicPr>
          <p:nvPr/>
        </p:nvPicPr>
        <p:blipFill>
          <a:blip r:embed="rId5"/>
          <a:stretch>
            <a:fillRect/>
          </a:stretch>
        </p:blipFill>
        <p:spPr>
          <a:xfrm>
            <a:off x="9554307" y="4519245"/>
            <a:ext cx="1969477" cy="1570893"/>
          </a:xfrm>
          <a:prstGeom prst="rect">
            <a:avLst/>
          </a:prstGeom>
        </p:spPr>
      </p:pic>
      <p:sp>
        <p:nvSpPr>
          <p:cNvPr id="10" name="TextBox 9">
            <a:extLst>
              <a:ext uri="{FF2B5EF4-FFF2-40B4-BE49-F238E27FC236}">
                <a16:creationId xmlns:a16="http://schemas.microsoft.com/office/drawing/2014/main" id="{876EFE96-770F-A291-CC56-27A7F1BEAA76}"/>
              </a:ext>
            </a:extLst>
          </p:cNvPr>
          <p:cNvSpPr txBox="1"/>
          <p:nvPr/>
        </p:nvSpPr>
        <p:spPr>
          <a:xfrm>
            <a:off x="2626946" y="517769"/>
            <a:ext cx="6931269" cy="47951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b="1" dirty="0">
              <a:latin typeface="Arial Nova"/>
              <a:ea typeface="+mn-lt"/>
              <a:cs typeface="+mn-lt"/>
            </a:endParaRPr>
          </a:p>
          <a:p>
            <a:pPr algn="ctr"/>
            <a:endParaRPr lang="en-US" sz="2000" b="1" dirty="0">
              <a:latin typeface="Arial Nova"/>
              <a:ea typeface="+mn-lt"/>
              <a:cs typeface="+mn-lt"/>
            </a:endParaRPr>
          </a:p>
          <a:p>
            <a:pPr algn="ctr"/>
            <a:endParaRPr lang="en-US" sz="2000" b="1" dirty="0">
              <a:latin typeface="Arial Nova"/>
              <a:ea typeface="+mn-lt"/>
              <a:cs typeface="+mn-lt"/>
            </a:endParaRPr>
          </a:p>
          <a:p>
            <a:pPr algn="ctr"/>
            <a:r>
              <a:rPr lang="en-US" sz="2000" b="1" dirty="0">
                <a:latin typeface="Arial Nova"/>
                <a:ea typeface="+mn-lt"/>
                <a:cs typeface="+mn-lt"/>
              </a:rPr>
              <a:t>At Large</a:t>
            </a:r>
            <a:endParaRPr lang="en-US" dirty="0"/>
          </a:p>
          <a:p>
            <a:pPr algn="ctr"/>
            <a:endParaRPr lang="en-US" sz="2000" b="1" dirty="0">
              <a:latin typeface="Arial Nova"/>
              <a:ea typeface="+mn-lt"/>
              <a:cs typeface="+mn-lt"/>
            </a:endParaRPr>
          </a:p>
          <a:p>
            <a:r>
              <a:rPr lang="en-US" sz="2000" dirty="0">
                <a:latin typeface="Arial Nova"/>
                <a:ea typeface="+mn-lt"/>
                <a:cs typeface="+mn-lt"/>
              </a:rPr>
              <a:t>These members assist in many different areas of the committee; they attend the Committee meetings, provide historical information, and are a great resource for ideas and planning.</a:t>
            </a:r>
          </a:p>
          <a:p>
            <a:endParaRPr lang="en-US" sz="2000" dirty="0">
              <a:latin typeface="Arial Nova"/>
              <a:ea typeface="+mn-lt"/>
              <a:cs typeface="+mn-lt"/>
            </a:endParaRPr>
          </a:p>
          <a:p>
            <a:pPr algn="ctr">
              <a:spcBef>
                <a:spcPct val="20000"/>
              </a:spcBef>
              <a:spcAft>
                <a:spcPts val="600"/>
              </a:spcAft>
            </a:pPr>
            <a:endParaRPr lang="en-US" sz="2800" b="1" dirty="0">
              <a:ea typeface="+mn-lt"/>
              <a:cs typeface="+mn-lt"/>
            </a:endParaRPr>
          </a:p>
          <a:p>
            <a:pPr>
              <a:buFont typeface="Arial"/>
              <a:buChar char="•"/>
            </a:pPr>
            <a:endParaRPr lang="en-US" sz="2000" b="1" i="1" dirty="0">
              <a:ea typeface="+mn-lt"/>
              <a:cs typeface="+mn-lt"/>
            </a:endParaRPr>
          </a:p>
          <a:p>
            <a:pPr marL="285750" indent="-285750" algn="l">
              <a:spcBef>
                <a:spcPct val="20000"/>
              </a:spcBef>
              <a:spcAft>
                <a:spcPts val="600"/>
              </a:spcAft>
              <a:buFont typeface="Arial"/>
              <a:buChar char="•"/>
            </a:pPr>
            <a:endParaRPr lang="en-US" sz="2000" dirty="0"/>
          </a:p>
          <a:p>
            <a:endParaRPr lang="en-US" dirty="0"/>
          </a:p>
        </p:txBody>
      </p:sp>
      <p:pic>
        <p:nvPicPr>
          <p:cNvPr id="4" name="Picture 11" descr="Woman in a video call">
            <a:extLst>
              <a:ext uri="{FF2B5EF4-FFF2-40B4-BE49-F238E27FC236}">
                <a16:creationId xmlns:a16="http://schemas.microsoft.com/office/drawing/2014/main" id="{478B88FC-53A6-FC96-C296-351EBAC68DE0}"/>
              </a:ext>
            </a:extLst>
          </p:cNvPr>
          <p:cNvPicPr>
            <a:picLocks noChangeAspect="1"/>
          </p:cNvPicPr>
          <p:nvPr/>
        </p:nvPicPr>
        <p:blipFill>
          <a:blip r:embed="rId6"/>
          <a:stretch>
            <a:fillRect/>
          </a:stretch>
        </p:blipFill>
        <p:spPr>
          <a:xfrm>
            <a:off x="9550400" y="2514600"/>
            <a:ext cx="2032000" cy="1549400"/>
          </a:xfrm>
          <a:prstGeom prst="rect">
            <a:avLst/>
          </a:prstGeom>
        </p:spPr>
      </p:pic>
      <p:pic>
        <p:nvPicPr>
          <p:cNvPr id="6" name="Picture 16" descr="Hand giving the thumbs up sign">
            <a:extLst>
              <a:ext uri="{FF2B5EF4-FFF2-40B4-BE49-F238E27FC236}">
                <a16:creationId xmlns:a16="http://schemas.microsoft.com/office/drawing/2014/main" id="{BDD3FDFE-3717-4558-63B6-347124BECB99}"/>
              </a:ext>
            </a:extLst>
          </p:cNvPr>
          <p:cNvPicPr>
            <a:picLocks noChangeAspect="1"/>
          </p:cNvPicPr>
          <p:nvPr/>
        </p:nvPicPr>
        <p:blipFill>
          <a:blip r:embed="rId7"/>
          <a:stretch>
            <a:fillRect/>
          </a:stretch>
        </p:blipFill>
        <p:spPr>
          <a:xfrm>
            <a:off x="602105" y="2625152"/>
            <a:ext cx="1931233" cy="1445303"/>
          </a:xfrm>
          <a:prstGeom prst="rect">
            <a:avLst/>
          </a:prstGeom>
        </p:spPr>
      </p:pic>
    </p:spTree>
    <p:extLst>
      <p:ext uri="{BB962C8B-B14F-4D97-AF65-F5344CB8AC3E}">
        <p14:creationId xmlns:p14="http://schemas.microsoft.com/office/powerpoint/2010/main" val="35893999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Organic</vt:lpstr>
      <vt:lpstr>Communication Committee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505</cp:revision>
  <dcterms:created xsi:type="dcterms:W3CDTF">2022-07-23T18:49:19Z</dcterms:created>
  <dcterms:modified xsi:type="dcterms:W3CDTF">2022-07-23T21:24:44Z</dcterms:modified>
</cp:coreProperties>
</file>